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LLOxiKhdeyVa+RJxjxyX0WqEZ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35" autoAdjust="0"/>
  </p:normalViewPr>
  <p:slideViewPr>
    <p:cSldViewPr snapToGrid="0">
      <p:cViewPr varScale="1">
        <p:scale>
          <a:sx n="73" d="100"/>
          <a:sy n="73" d="100"/>
        </p:scale>
        <p:origin x="19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Solid-state, semi-solid state, and sodium batteries are all types of advanced energy storage technologies that represent alternatives to conventional lithium-ion batteries. They each have their own unique structures, advantages, and challenges. Let’s dive in – </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b="1">
                <a:solidFill>
                  <a:schemeClr val="dk1"/>
                </a:solidFill>
              </a:rPr>
              <a:t>Solid-State Batteries</a:t>
            </a:r>
            <a:r>
              <a:rPr lang="en-US">
                <a:solidFill>
                  <a:schemeClr val="dk1"/>
                </a:solidFill>
              </a:rPr>
              <a:t> offer the highest potential in terms of energy density and safety but face significant manufacturing challenges.</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Semi-Solid State Batteries</a:t>
            </a:r>
            <a:r>
              <a:rPr lang="en-US">
                <a:solidFill>
                  <a:schemeClr val="dk1"/>
                </a:solidFill>
              </a:rPr>
              <a:t> provide a middle ground with easier manufacturing and improved safety over traditional lithium-ion batteries but may not match the energy density of solid-state designs.</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Sodium-Ion Batteries</a:t>
            </a:r>
            <a:r>
              <a:rPr lang="en-US">
                <a:solidFill>
                  <a:schemeClr val="dk1"/>
                </a:solidFill>
              </a:rPr>
              <a:t> are an exciting alternative to lithium-ion batteries due to their lower cost and abundant raw materials, but they currently offer lower energy density, making them more suitable for stationary storage applications rather than portable electronics or electric vehicles.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b154957aa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31b154957aa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solidFill>
                  <a:schemeClr val="dk1"/>
                </a:solidFill>
              </a:rPr>
              <a:t>While </a:t>
            </a:r>
            <a:r>
              <a:rPr lang="en-US" b="1">
                <a:solidFill>
                  <a:schemeClr val="dk1"/>
                </a:solidFill>
              </a:rPr>
              <a:t>solid-state battery technology</a:t>
            </a:r>
            <a:r>
              <a:rPr lang="en-US">
                <a:solidFill>
                  <a:schemeClr val="dk1"/>
                </a:solidFill>
              </a:rPr>
              <a:t> holds immense promise, realizing its potential requires overcoming </a:t>
            </a:r>
            <a:r>
              <a:rPr lang="en-US" b="1">
                <a:solidFill>
                  <a:schemeClr val="dk1"/>
                </a:solidFill>
              </a:rPr>
              <a:t>technical, material</a:t>
            </a:r>
            <a:r>
              <a:rPr lang="en-US">
                <a:solidFill>
                  <a:schemeClr val="dk1"/>
                </a:solidFill>
              </a:rPr>
              <a:t>, and </a:t>
            </a:r>
            <a:r>
              <a:rPr lang="en-US" b="1">
                <a:solidFill>
                  <a:schemeClr val="dk1"/>
                </a:solidFill>
              </a:rPr>
              <a:t>engineering challenges</a:t>
            </a:r>
            <a:r>
              <a:rPr lang="en-US">
                <a:solidFill>
                  <a:schemeClr val="dk1"/>
                </a:solidFill>
              </a:rPr>
              <a:t>. The pursuit of </a:t>
            </a:r>
            <a:r>
              <a:rPr lang="en-US" b="1">
                <a:solidFill>
                  <a:schemeClr val="dk1"/>
                </a:solidFill>
              </a:rPr>
              <a:t>higher ionic conductivity</a:t>
            </a:r>
            <a:r>
              <a:rPr lang="en-US">
                <a:solidFill>
                  <a:schemeClr val="dk1"/>
                </a:solidFill>
              </a:rPr>
              <a:t>, </a:t>
            </a:r>
            <a:r>
              <a:rPr lang="en-US" b="1">
                <a:solidFill>
                  <a:schemeClr val="dk1"/>
                </a:solidFill>
              </a:rPr>
              <a:t>safer materials</a:t>
            </a:r>
            <a:r>
              <a:rPr lang="en-US">
                <a:solidFill>
                  <a:schemeClr val="dk1"/>
                </a:solidFill>
              </a:rPr>
              <a:t>, and </a:t>
            </a:r>
            <a:r>
              <a:rPr lang="en-US" b="1">
                <a:solidFill>
                  <a:schemeClr val="dk1"/>
                </a:solidFill>
              </a:rPr>
              <a:t>improved interfacial compatibility</a:t>
            </a:r>
            <a:r>
              <a:rPr lang="en-US">
                <a:solidFill>
                  <a:schemeClr val="dk1"/>
                </a:solidFill>
              </a:rPr>
              <a:t> will define the future of this technology. A </a:t>
            </a:r>
            <a:r>
              <a:rPr lang="en-US" b="1">
                <a:solidFill>
                  <a:schemeClr val="dk1"/>
                </a:solidFill>
              </a:rPr>
              <a:t>holistic</a:t>
            </a:r>
            <a:r>
              <a:rPr lang="en-US">
                <a:solidFill>
                  <a:schemeClr val="dk1"/>
                </a:solidFill>
              </a:rPr>
              <a:t> approach, incorporating advances in </a:t>
            </a:r>
            <a:r>
              <a:rPr lang="en-US" b="1">
                <a:solidFill>
                  <a:schemeClr val="dk1"/>
                </a:solidFill>
              </a:rPr>
              <a:t>material science</a:t>
            </a:r>
            <a:r>
              <a:rPr lang="en-US">
                <a:solidFill>
                  <a:schemeClr val="dk1"/>
                </a:solidFill>
              </a:rPr>
              <a:t>, </a:t>
            </a:r>
            <a:r>
              <a:rPr lang="en-US" b="1">
                <a:solidFill>
                  <a:schemeClr val="dk1"/>
                </a:solidFill>
              </a:rPr>
              <a:t>processing techniques</a:t>
            </a:r>
            <a:r>
              <a:rPr lang="en-US">
                <a:solidFill>
                  <a:schemeClr val="dk1"/>
                </a:solidFill>
              </a:rPr>
              <a:t>, and </a:t>
            </a:r>
            <a:r>
              <a:rPr lang="en-US" b="1">
                <a:solidFill>
                  <a:schemeClr val="dk1"/>
                </a:solidFill>
              </a:rPr>
              <a:t>battery management systems</a:t>
            </a:r>
            <a:r>
              <a:rPr lang="en-US">
                <a:solidFill>
                  <a:schemeClr val="dk1"/>
                </a:solidFill>
              </a:rPr>
              <a:t>, is essential to making </a:t>
            </a:r>
            <a:r>
              <a:rPr lang="en-US" b="1">
                <a:solidFill>
                  <a:schemeClr val="dk1"/>
                </a:solidFill>
              </a:rPr>
              <a:t>solid-state batteries</a:t>
            </a:r>
            <a:r>
              <a:rPr lang="en-US">
                <a:solidFill>
                  <a:schemeClr val="dk1"/>
                </a:solidFill>
              </a:rPr>
              <a:t> a </a:t>
            </a:r>
            <a:r>
              <a:rPr lang="en-US" b="1">
                <a:solidFill>
                  <a:schemeClr val="dk1"/>
                </a:solidFill>
              </a:rPr>
              <a:t>mainstream</a:t>
            </a:r>
            <a:r>
              <a:rPr lang="en-US">
                <a:solidFill>
                  <a:schemeClr val="dk1"/>
                </a:solidFill>
              </a:rPr>
              <a:t> energy storage solution.</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US" sz="1200">
                <a:solidFill>
                  <a:schemeClr val="dk1"/>
                </a:solidFill>
                <a:latin typeface="Roboto"/>
                <a:ea typeface="Roboto"/>
                <a:cs typeface="Roboto"/>
                <a:sym typeface="Roboto"/>
              </a:rPr>
              <a:t>By addressing these specific research vectors, the scientific community can address the key challenges and make solid-state batteries safer, more efficient, and commercially viable in the coming decades.</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2414ff1c9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312414ff1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12414ff1c9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12414ff1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Sodium-ion development started back in the 1970s, but development stalled upon the discovery of Lithium-ion batteries.  Sodium batteries are on the rise again and it's good to know the what they are. Sodium-ion batteries, like Lithium-ion, does not refer to a single chemistry but to the generalise use of sodium as the cation. Sodium batteries can be liquid, solid, or molten.  Molten is very uncommon due to its cost, complexity, and safety concerns.The top  three types are distinguished by their cathode material. Layered metal oxides use Hard Carbon, Phosphate-based use prussian blue or white cathode. Prussian Blue analogous use special blend of sodium.</a:t>
            </a:r>
            <a:endParaRPr/>
          </a:p>
          <a:p>
            <a:pPr marL="457200" lvl="0" indent="-298450" algn="l" rtl="0">
              <a:spcBef>
                <a:spcPts val="0"/>
              </a:spcBef>
              <a:spcAft>
                <a:spcPts val="0"/>
              </a:spcAft>
              <a:buSzPts val="1100"/>
              <a:buAutoNum type="arabicPeriod"/>
            </a:pPr>
            <a:r>
              <a:rPr lang="en-US"/>
              <a:t>Layered Metal Oxides use a Hard Carbon Anode. It has the highest energy density and capacity of the sodium batteries Similar structure as Lithium-ion metal layered oxide batteries.  The electrolyte is usually a liquid that contains sodium salts, such as sodium hexaflourophosphate.</a:t>
            </a:r>
            <a:endParaRPr/>
          </a:p>
          <a:p>
            <a:pPr marL="457200" lvl="0" indent="-298450" algn="l" rtl="0">
              <a:spcBef>
                <a:spcPts val="0"/>
              </a:spcBef>
              <a:spcAft>
                <a:spcPts val="0"/>
              </a:spcAft>
              <a:buSzPts val="1100"/>
              <a:buAutoNum type="arabicPeriod"/>
            </a:pPr>
            <a:r>
              <a:rPr lang="en-US"/>
              <a:t>Phosphate-Based Polyanionic compound has lowest energy capacity of all three.  They have great cycle life and have higher safety due to the covalent bonding of oxygen. It uses a solid electrolyte in its makeup. </a:t>
            </a:r>
            <a:endParaRPr/>
          </a:p>
          <a:p>
            <a:pPr marL="457200" lvl="0" indent="-298450" algn="l" rtl="0">
              <a:spcBef>
                <a:spcPts val="0"/>
              </a:spcBef>
              <a:spcAft>
                <a:spcPts val="0"/>
              </a:spcAft>
              <a:buSzPts val="1100"/>
              <a:buAutoNum type="arabicPeriod"/>
            </a:pPr>
            <a:r>
              <a:rPr lang="en-US"/>
              <a:t>Prussian Blue analogues have all around good properties, but noticeably lower energy capacity than LMOs. They use an aqueous electrolyte solution</a:t>
            </a:r>
            <a:endParaRPr/>
          </a:p>
          <a:p>
            <a:pPr marL="0" lvl="0" indent="0" algn="l" rtl="0">
              <a:spcBef>
                <a:spcPts val="0"/>
              </a:spcBef>
              <a:spcAft>
                <a:spcPts val="0"/>
              </a:spcAft>
              <a:buNone/>
            </a:pPr>
            <a:r>
              <a:rPr lang="en-US"/>
              <a:t>In the end, NA-ion batteries operate the same as Li-ion batteries, but replace the Li ion with the sodium ion as the charge carriers.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a7adf14e5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a7adf14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the graphic shows, the sodium-ion batteries use more commonly found materials, Sodium, Carbon, and Iron.. They are widely abundant in comparison to Lithium on a global scale as well as a regional area. This helps drive the cost down on raw materials which can aid in the scaling up of production globally. By not being glued to the rare deposits of Li, companies can look into sodium batteries in cost effective uses, which currently is midrange EVs’ .</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https://www.woodmac.com/news/opinion/sodium-ion-batteries-disrupt/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15dd131a1c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15dd131a1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specifications on the NA-ion battery ranges due to its type. One major advantage is their ability to hold a charge at low temperatures. At -20 C, they still have a 90% charge capacity. As their cost of materials are low, have high safety marks, and life cycles are long, their applications are growing annually. In the last 4 years, they about doubled and should reach a 2.9 billion market by 2030. Outside of EV’s they have a growing application as mass energy storage for renewable sources as well as charging stations for EV’s. This side effect could help buffer the strained Electrical Grid.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5dd131a1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5dd131a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a:t>The Higher safety for NA Batteries come from their ability to handle temperature without risk of thermal runaway. This is because sodium reacts less violently than Lithium at high temperatures. They have more stable chemistry and thus have lower reactions to overcharging or physical damage.  Sodium, unlike Lithium, tends to stay in its ionic form which reduces the risk of deposits on the anode that could short out the circuits.  Lastly, NA batteries use electrolytes that are more chemically stable and les volatile. </a:t>
            </a:r>
            <a:endParaRPr/>
          </a:p>
          <a:p>
            <a:pPr marL="457200" lvl="0" indent="-298450" algn="l" rtl="0">
              <a:spcBef>
                <a:spcPts val="0"/>
              </a:spcBef>
              <a:spcAft>
                <a:spcPts val="0"/>
              </a:spcAft>
              <a:buSzPts val="1100"/>
              <a:buAutoNum type="arabicPeriod"/>
            </a:pPr>
            <a:r>
              <a:rPr lang="en-US"/>
              <a:t>Their wider operating temperature range, especially at lower temps, is due highly to the low reactivity of sodium and the more stable electrolyte used. The anode and cathode materials have better stability under extreme temperatures than those in their Li-ion counterparts. The larder size of Na ions help with their thermal stability, but at the cost of lower energy density.</a:t>
            </a:r>
            <a:endParaRPr/>
          </a:p>
          <a:p>
            <a:pPr marL="457200" lvl="0" indent="-298450" algn="l" rtl="0">
              <a:spcBef>
                <a:spcPts val="0"/>
              </a:spcBef>
              <a:spcAft>
                <a:spcPts val="0"/>
              </a:spcAft>
              <a:buSzPts val="1100"/>
              <a:buAutoNum type="arabicPeriod"/>
            </a:pPr>
            <a:r>
              <a:rPr lang="en-US"/>
              <a:t>Sodium being 500x more abundant give to its affordability. Also sodium costs about $0.1-0.3/kg, while Li is $12-20/kg. The metals used, Iron $0.50-$1/kg and Mn $2-3/kg, in sodium batteries cost less than the metals in Li-ion, Ni $20-25/kg and Co $30-60/kg. In general NA-ion are 30-50% cheaper than Li-ion.</a:t>
            </a:r>
            <a:endParaRPr/>
          </a:p>
          <a:p>
            <a:pPr marL="457200" lvl="0" indent="-298450" algn="l" rtl="0">
              <a:spcBef>
                <a:spcPts val="0"/>
              </a:spcBef>
              <a:spcAft>
                <a:spcPts val="0"/>
              </a:spcAft>
              <a:buSzPts val="1100"/>
              <a:buAutoNum type="arabicPeriod"/>
            </a:pPr>
            <a:r>
              <a:rPr lang="en-US"/>
              <a:t>Though in general, NA-ion are light weight compared to Lead acid batteries, they are not as light as Li-ion batteries.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15dd131a1c_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15dd131a1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They have lower energy density than Li-ions, primary due to the size of Na ions. To have the same power output as Li-ion a larger battery is needed. This larger size also adds more weight to the battery. Lower energy density and bulkier batteries go hand and in hand with each other. Lastly, sodium batteries are still in the development stage. Though their potential could be deserved, it currently comes at price higher than Li-ion.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b3f267656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b3f2676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Anode material is pivotal for storing sodium ions. There are 4 main materials used for the anode. </a:t>
            </a:r>
            <a:endParaRPr/>
          </a:p>
          <a:p>
            <a:pPr marL="457200" lvl="0" indent="-298450" algn="l" rtl="0">
              <a:spcBef>
                <a:spcPts val="0"/>
              </a:spcBef>
              <a:spcAft>
                <a:spcPts val="0"/>
              </a:spcAft>
              <a:buSzPts val="1100"/>
              <a:buAutoNum type="arabicPeriod"/>
            </a:pPr>
            <a:r>
              <a:rPr lang="en-US"/>
              <a:t>Hard carbon, the most common at 35%, is used for its ability to efficiently store Na-ions and its relative low-cost.</a:t>
            </a:r>
            <a:endParaRPr/>
          </a:p>
          <a:p>
            <a:pPr marL="457200" lvl="0" indent="-298450" algn="l" rtl="0">
              <a:spcBef>
                <a:spcPts val="0"/>
              </a:spcBef>
              <a:spcAft>
                <a:spcPts val="0"/>
              </a:spcAft>
              <a:buSzPts val="1100"/>
              <a:buAutoNum type="arabicPeriod"/>
            </a:pPr>
            <a:r>
              <a:rPr lang="en-US"/>
              <a:t>Graphite, though less effective used here than Li-ion, it is still a cheap material. The poorer performance goes back to the larger size of sodium ions which make them harder to fit in the graphites structure.</a:t>
            </a:r>
            <a:endParaRPr/>
          </a:p>
          <a:p>
            <a:pPr marL="457200" lvl="0" indent="-298450" algn="l" rtl="0">
              <a:spcBef>
                <a:spcPts val="0"/>
              </a:spcBef>
              <a:spcAft>
                <a:spcPts val="0"/>
              </a:spcAft>
              <a:buSzPts val="1100"/>
              <a:buAutoNum type="arabicPeriod"/>
            </a:pPr>
            <a:r>
              <a:rPr lang="en-US"/>
              <a:t>Tin-based compounds are newer and still being researched. They are considered for their higher capacity, but have issues with expansion during cycling. This expansion can affect the lifespan</a:t>
            </a:r>
            <a:endParaRPr/>
          </a:p>
          <a:p>
            <a:pPr marL="457200" lvl="0" indent="-298450" algn="l" rtl="0">
              <a:spcBef>
                <a:spcPts val="0"/>
              </a:spcBef>
              <a:spcAft>
                <a:spcPts val="0"/>
              </a:spcAft>
              <a:buSzPts val="1100"/>
              <a:buAutoNum type="arabicPeriod"/>
            </a:pPr>
            <a:r>
              <a:rPr lang="en-US"/>
              <a:t>Alloys, sodium-tin or sodium-antimony, are also newer options that are being explored, but have an issue with stability.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b3f26765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1b3f2676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Sodium-ion batteries have become a promising emerging alternative to Li-ion batteries. Between their pros and cons they have some great potential in some key applications. </a:t>
            </a:r>
            <a:endParaRPr/>
          </a:p>
          <a:p>
            <a:pPr marL="457200" lvl="0" indent="-298450" algn="l" rtl="0">
              <a:spcBef>
                <a:spcPts val="0"/>
              </a:spcBef>
              <a:spcAft>
                <a:spcPts val="0"/>
              </a:spcAft>
              <a:buSzPts val="1100"/>
              <a:buAutoNum type="arabicPeriod"/>
            </a:pPr>
            <a:r>
              <a:rPr lang="en-US"/>
              <a:t>Grid Energy Storage- With their low cost and abundant materials, they are well suited for a large-scale energy storage system. This can provide the ability of power production to fluctuate less.</a:t>
            </a:r>
            <a:endParaRPr/>
          </a:p>
          <a:p>
            <a:pPr marL="457200" lvl="0" indent="-298450" algn="l" rtl="0">
              <a:spcBef>
                <a:spcPts val="0"/>
              </a:spcBef>
              <a:spcAft>
                <a:spcPts val="0"/>
              </a:spcAft>
              <a:buSzPts val="1100"/>
              <a:buAutoNum type="arabicPeriod"/>
            </a:pPr>
            <a:r>
              <a:rPr lang="en-US"/>
              <a:t>With lower energy densities, Na-ion batteries have a better application in mid range EV’s, smaller vehicles, or a more budget-friendly EV model. The urban market where range is less of an issue and reduced cost is more important is the main area that Na-ion batteries are being considered.</a:t>
            </a:r>
            <a:endParaRPr/>
          </a:p>
          <a:p>
            <a:pPr marL="457200" lvl="0" indent="-298450" algn="l" rtl="0">
              <a:spcBef>
                <a:spcPts val="0"/>
              </a:spcBef>
              <a:spcAft>
                <a:spcPts val="0"/>
              </a:spcAft>
              <a:buSzPts val="1100"/>
              <a:buAutoNum type="arabicPeriod"/>
            </a:pPr>
            <a:r>
              <a:rPr lang="en-US"/>
              <a:t>Using the batteries to create a battery bank is perfect for energy produced from renewable sources. They can provide backup energy to the grid as well as load-balancing capabilities.  Sources such as solar panels or wind turbines don’t provide a steady supply of energy and these batteries can help fill this buffer role.</a:t>
            </a:r>
            <a:endParaRPr/>
          </a:p>
          <a:p>
            <a:pPr marL="457200" lvl="0" indent="-298450" algn="l" rtl="0">
              <a:spcBef>
                <a:spcPts val="0"/>
              </a:spcBef>
              <a:spcAft>
                <a:spcPts val="0"/>
              </a:spcAft>
              <a:buSzPts val="1100"/>
              <a:buAutoNum type="arabicPeriod"/>
            </a:pPr>
            <a:r>
              <a:rPr lang="en-US"/>
              <a:t>Industrial applications are intended for use in heavy machinery, ie electric forklifts or electric trucks. Their low cost and abundant materials are what industrial leaders are looking for when trying to increase productivity while adhering to the emission standards.</a:t>
            </a:r>
            <a:endParaRPr/>
          </a:p>
          <a:p>
            <a:pPr marL="457200" lvl="0" indent="-298450" algn="l" rtl="0">
              <a:spcBef>
                <a:spcPts val="0"/>
              </a:spcBef>
              <a:spcAft>
                <a:spcPts val="0"/>
              </a:spcAft>
              <a:buSzPts val="1100"/>
              <a:buAutoNum type="arabicPeriod"/>
            </a:pPr>
            <a:r>
              <a:rPr lang="en-US"/>
              <a:t>The high safety of Na-ion batteries is what draws the attention of the military. Their potential use in systems or machinery that require low weight, but high safety makes them perfect for use here. Also for an energy storage bank for field operations or remorse military bases they are an cost effective source. With the military tactics focusing on mobility, the potential of creating a vehicle as an energy storage bank could be a move in the right direction with their tactics.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1a7adf14e5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1a7adf14e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Lithium-ion batteries are the dominant force out there in energy storage currently. They have high energy density, long cycle life, an fast charging. However, there are growing options that may rival Li-ion in certain applications. Solid-state batteries have higher energy density and improved safety but have problems with scalability and higher costs. Sodium-ion batteries use abundant cheaper materials, ie sodium and carbon, are more sustainable which makes them a prime candidate for energy storage and backup power. Flow batteries have longer cycle life and good scalabilit, but are bulky which makes them better suited for non-mobile energy storage. Expanding upon battery types for specific applications helps expand the future of renewable energy, ,are more sustainable energy market, and potential for new industries to arise.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12414ff1c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b="1">
                <a:solidFill>
                  <a:schemeClr val="dk1"/>
                </a:solidFill>
              </a:rPr>
              <a:t>Li-ion Batteries</a:t>
            </a:r>
            <a:r>
              <a:rPr lang="en-US">
                <a:solidFill>
                  <a:schemeClr val="dk1"/>
                </a:solidFill>
              </a:rPr>
              <a:t> are currently the most common and cost-effective solution for portable energy storage but are limited by safety concerns, energy density, and lifespan.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Solid-State Batteries</a:t>
            </a:r>
            <a:r>
              <a:rPr lang="en-US">
                <a:solidFill>
                  <a:schemeClr val="dk1"/>
                </a:solidFill>
              </a:rPr>
              <a:t> hold the potential to revolutionize energy storage with higher energy density, better safety, and longer lifespans but are not yet commercially viable on a large scale due to high costs and manufacturing challenges. However, ongoing research suggests that they could be a game-changer in the near future.</a:t>
            </a:r>
            <a:endParaRPr>
              <a:solidFill>
                <a:schemeClr val="dk1"/>
              </a:solidFill>
            </a:endParaRPr>
          </a:p>
          <a:p>
            <a:pPr marL="0" lvl="0" indent="0" algn="l" rtl="0">
              <a:lnSpc>
                <a:spcPct val="100000"/>
              </a:lnSpc>
              <a:spcBef>
                <a:spcPts val="0"/>
              </a:spcBef>
              <a:spcAft>
                <a:spcPts val="0"/>
              </a:spcAft>
              <a:buSzPts val="1100"/>
              <a:buNone/>
            </a:pPr>
            <a:endParaRPr/>
          </a:p>
        </p:txBody>
      </p:sp>
      <p:sp>
        <p:nvSpPr>
          <p:cNvPr id="92" name="Google Shape;92;g312414ff1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12414ff1c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312414ff1c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2414ff1c9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2414ff1c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Semi-solid state batteries are batteries that are a hybrid between Liquid and Solid State Batteries. They incorporate positives from both solid and liquid batteries to make a safer alternative to liquid batteries and a cheaper alternative to solid state batteries. Semi-solid state batteries are made of a solid conductive material and liquid electrolytes creating a gel substance. The most expensive part of an EV is the battery, so semi-solid batteries can be an option to help decrease cost.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5dd131a1c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5dd131a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Semi-solid batteries have more effective conduction than liquid batteries. This is due to the solid conductive material in the gel polymer that helps increase conductivity. The increase in conductive efficiency lowers the charging time required for semi-solid batteries.  Semi-solid batteries also have a longer lifespan and are safer than liquid batteries. This is because semi-solid batteries have less liquid in them than liquid batteries, which reduces the chance for leakage, thermal runaway and degradation. This increases lifespan and makes them less likely to catch on fire, increasing safety. They also have higher energy density than Liquid batteries, which is due to the solid conductors. Semi-solid batteries can be made on lithium-ion battery production lines, which makes them easier and cheaper to manufacture than solid state batteries. They are also available currently unlike solid state batteries. This graph shows how each battery compares to the others with respect to production, energy density, power density, safety and cost.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5dd131a1c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5dd131a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Semi-solid batteries have lower energy density and shorter lifespans than solid state batteries. This is caused by the liquid in the batteries, which leads to degradation and performance losses. The liquid also causes semi-solid batteries to be more dangerous than solid state batteries. They are also more expensive than liquid batteries.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15dd131a1c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15dd131a1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Semi-solid state batteries are composed of solid ionic conductors and liquid electrolytes. The solid material in this mixture consists of carbon black, anode and cathode particles, and lithium salts. This forms a semi-solid/gel. This gel makes the ionic conductivity more efficient because of the ionic conductors that are in the gel electrolyte. The way that the conductors are suspended in the gel makes it more efficient when conducting. This makes charging quicker than liquid batteries. The gel also resists formation of dendrites during charging which helps increase the life of batteries. This picture shows that the gel polymer consists of the solid material, carbon black, cathode and anode particles and lithium salts and the liquid electrolytes.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15dd131a1c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15dd131a1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Semi solid batteries are safer than Liquid batteries because they have less liquid  in them. The more liquid present, the more likely that leaking and thermal runaway will occur. Leaking and thermal runaway can lead to fires. The amount of liquid in semi-solid batteries is estimated to be between 10-15 wt%. The target to improve safety is less than 5 wt%. Even though many semi-solid batteries do not meet that target, semi-state batteries are still considered to be safer than Liquid batteries. The picture on this slide shows how because semi-solid batteries are less likely to leak, it makes them less prone to fire.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15dd131a1c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15dd131a1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The energy density of semi-solid state batteries is higher than liquid batteries. It is higher because they contain high voltage cathodes and lithium metal anode which causes energy density to increase. The higher ionic conduction also causes the energy density to be higher. Energy densities of semi-solid batteries have been reported to be between 350-400 Wh/kg. The higher energy densities are achieved by optimizing the pack structure and having alternative electrode with higher specific capacities. Although the energy densities of semi-solid state batteries are high, they are not as high as solid state batteries.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5dd131a1c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15dd131a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Nio and WeLion partnered to start development of semi-solid state batteries. They currently have a 150 kWh battery that powers the ET7. The NIO/WeLion cells have an energy density of 360 Watt-hours/ Kg individually and a density of 260 Wh/kg when packaged. Their battery packs can deliver more than 1000 kilometers of driving range on a single charge. These batteries became available to rent in June 2024. The liquid estimated to be in their batteries is about 10-15 wt%. The pictures in this slide show a WeLion semi-solid battery and the ET7, which features their semi-solid battery.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b3b5e033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b3b5e033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7e1ffcee2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17e1ffce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b154957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31b154957a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rPr>
              <a:t>Electrolyte:</a:t>
            </a:r>
            <a:r>
              <a:rPr lang="en-US">
                <a:solidFill>
                  <a:schemeClr val="dk1"/>
                </a:solidFill>
              </a:rPr>
              <a:t> LIB → Liquid electrolyte (typically a lithium salt dissolved in a solvent) that allows ions to move between the anode and cathode.</a:t>
            </a:r>
            <a:endParaRPr>
              <a:solidFill>
                <a:schemeClr val="dk1"/>
              </a:solidFill>
            </a:endParaRPr>
          </a:p>
          <a:p>
            <a:pPr marL="0" lvl="0" indent="0" algn="l" rtl="0">
              <a:spcBef>
                <a:spcPts val="0"/>
              </a:spcBef>
              <a:spcAft>
                <a:spcPts val="0"/>
              </a:spcAft>
              <a:buSzPts val="1100"/>
              <a:buNone/>
            </a:pPr>
            <a:r>
              <a:rPr lang="en-US">
                <a:solidFill>
                  <a:schemeClr val="dk1"/>
                </a:solidFill>
              </a:rPr>
              <a:t>SSB → Uses a solid electrolyte, which can be made of ceramic, glass, or a solid polymer. This replaces the liquid electrolyte found in Li-ion batteries.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Components:</a:t>
            </a:r>
            <a:r>
              <a:rPr lang="en-US">
                <a:solidFill>
                  <a:schemeClr val="dk1"/>
                </a:solidFill>
              </a:rPr>
              <a:t> LIB → Consist of a liquid electrolyte, graphite anode, and a cathode typically made of lithium metal oxide.</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SSB → Use solid electrolytes and can have solid anodes (e.g., lithium metal) and cathodes.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Energy Density</a:t>
            </a:r>
            <a:r>
              <a:rPr lang="en-US">
                <a:solidFill>
                  <a:schemeClr val="dk1"/>
                </a:solidFill>
              </a:rPr>
              <a:t>: LIB → Energy density typically ranges from 100-250 Wh/kg, depending on the specific chemistry used. liquid electrolyte can limit energy density as it requires a balance of safety and capacity</a:t>
            </a:r>
            <a:endParaRPr>
              <a:solidFill>
                <a:schemeClr val="dk1"/>
              </a:solidFill>
            </a:endParaRPr>
          </a:p>
          <a:p>
            <a:pPr marL="0" lvl="0" indent="0" algn="l" rtl="0">
              <a:spcBef>
                <a:spcPts val="0"/>
              </a:spcBef>
              <a:spcAft>
                <a:spcPts val="0"/>
              </a:spcAft>
              <a:buSzPts val="1100"/>
              <a:buNone/>
            </a:pPr>
            <a:r>
              <a:rPr lang="en-US">
                <a:solidFill>
                  <a:schemeClr val="dk1"/>
                </a:solidFill>
              </a:rPr>
              <a:t>SSB → Potential for much higher energy densities, ranging from 500-1000 Wh/kg. The solid electrolyte allows for the use of lithium metal anodes, which can store more energy than graphite.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Safety</a:t>
            </a:r>
            <a:r>
              <a:rPr lang="en-US">
                <a:solidFill>
                  <a:schemeClr val="dk1"/>
                </a:solidFill>
              </a:rPr>
              <a:t>:LIB → Liquid electrolytes can be flammable and prone to leakage or thermal runaway (fire) if damaged, overcharged, or short-circuited. More sensitive to physical damage and higher temperatures.</a:t>
            </a:r>
            <a:endParaRPr>
              <a:solidFill>
                <a:schemeClr val="dk1"/>
              </a:solidFill>
            </a:endParaRPr>
          </a:p>
          <a:p>
            <a:pPr marL="0" lvl="0" indent="0" algn="l" rtl="0">
              <a:spcBef>
                <a:spcPts val="0"/>
              </a:spcBef>
              <a:spcAft>
                <a:spcPts val="0"/>
              </a:spcAft>
              <a:buSzPts val="1100"/>
              <a:buNone/>
            </a:pPr>
            <a:r>
              <a:rPr lang="en-US">
                <a:solidFill>
                  <a:schemeClr val="dk1"/>
                </a:solidFill>
              </a:rPr>
              <a:t>SSB →More stable and safer than Li-ion batteries due to the solid electrolyte, which is non-flammable. Less prone to thermal runaway, reducing the risk of fires and leakage.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Charging Speed</a:t>
            </a:r>
            <a:r>
              <a:rPr lang="en-US">
                <a:solidFill>
                  <a:schemeClr val="dk1"/>
                </a:solidFill>
              </a:rPr>
              <a:t>: LIB → Charging speed can be fast but is limited by factors such as internal resistance and the formation of lithium dendrites (crystal-like structures) that can cause short circuits if they grow too large.</a:t>
            </a:r>
            <a:endParaRPr>
              <a:solidFill>
                <a:schemeClr val="dk1"/>
              </a:solidFill>
            </a:endParaRPr>
          </a:p>
          <a:p>
            <a:pPr marL="0" lvl="0" indent="0" algn="l" rtl="0">
              <a:spcBef>
                <a:spcPts val="0"/>
              </a:spcBef>
              <a:spcAft>
                <a:spcPts val="0"/>
              </a:spcAft>
              <a:buSzPts val="1100"/>
              <a:buNone/>
            </a:pPr>
            <a:r>
              <a:rPr lang="en-US">
                <a:solidFill>
                  <a:schemeClr val="dk1"/>
                </a:solidFill>
              </a:rPr>
              <a:t>SSB → Potential for faster charging times, as the solid electrolyte can be more efficient in ion movement, and there’s less risk of dendrite formation compared to liquid electrolytes.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Durability and Lifespan: </a:t>
            </a:r>
            <a:r>
              <a:rPr lang="en-US">
                <a:solidFill>
                  <a:schemeClr val="dk1"/>
                </a:solidFill>
              </a:rPr>
              <a:t>LIB → Typically last between 500-1,500 charge cycles before capacity begins to degrade(due to wear &amp; tear of liquid electrolyte &amp; dendrite growth).</a:t>
            </a:r>
            <a:endParaRPr>
              <a:solidFill>
                <a:schemeClr val="dk1"/>
              </a:solidFill>
            </a:endParaRPr>
          </a:p>
          <a:p>
            <a:pPr marL="0" lvl="0" indent="0" algn="l" rtl="0">
              <a:spcBef>
                <a:spcPts val="0"/>
              </a:spcBef>
              <a:spcAft>
                <a:spcPts val="0"/>
              </a:spcAft>
              <a:buSzPts val="1100"/>
              <a:buNone/>
            </a:pPr>
            <a:r>
              <a:rPr lang="en-US">
                <a:solidFill>
                  <a:schemeClr val="dk1"/>
                </a:solidFill>
              </a:rPr>
              <a:t>SSB → Potential for longer lifespans (2,000+ charge cycles) due to the more stable nature of the solid electrolyte and reduced dendrite growth. Greater resistance to degradation because the solid-state structure is less affected by wear.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Temperature Tolerance</a:t>
            </a:r>
            <a:r>
              <a:rPr lang="en-US">
                <a:solidFill>
                  <a:schemeClr val="dk1"/>
                </a:solidFill>
              </a:rPr>
              <a:t>: LIB → Can operate in a temperature range of around -20°C to 60°C, but their performance drops significantly in extreme cold or heat.</a:t>
            </a:r>
            <a:endParaRPr>
              <a:solidFill>
                <a:schemeClr val="dk1"/>
              </a:solidFill>
            </a:endParaRPr>
          </a:p>
          <a:p>
            <a:pPr marL="0" lvl="0" indent="0" algn="l" rtl="0">
              <a:spcBef>
                <a:spcPts val="0"/>
              </a:spcBef>
              <a:spcAft>
                <a:spcPts val="0"/>
              </a:spcAft>
              <a:buSzPts val="1100"/>
              <a:buNone/>
            </a:pPr>
            <a:r>
              <a:rPr lang="en-US">
                <a:solidFill>
                  <a:schemeClr val="dk1"/>
                </a:solidFill>
              </a:rPr>
              <a:t>SSB → Have better tolerance to a wider range of temperatures, making them ideal for use in extreme conditions (hot or cold) without significant performance loss.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Cost</a:t>
            </a:r>
            <a:r>
              <a:rPr lang="en-US">
                <a:solidFill>
                  <a:schemeClr val="dk1"/>
                </a:solidFill>
              </a:rPr>
              <a:t>: LIB → Currently much cheaper and more widely produced, with costs decreasing over time due to economies of scale.</a:t>
            </a:r>
            <a:endParaRPr>
              <a:solidFill>
                <a:schemeClr val="dk1"/>
              </a:solidFill>
            </a:endParaRPr>
          </a:p>
          <a:p>
            <a:pPr marL="0" lvl="0" indent="0" algn="l" rtl="0">
              <a:spcBef>
                <a:spcPts val="0"/>
              </a:spcBef>
              <a:spcAft>
                <a:spcPts val="0"/>
              </a:spcAft>
              <a:buSzPts val="1100"/>
              <a:buNone/>
            </a:pPr>
            <a:r>
              <a:rPr lang="en-US">
                <a:solidFill>
                  <a:schemeClr val="dk1"/>
                </a:solidFill>
              </a:rPr>
              <a:t>SSB → Still in the developmental and early commercialization stages, meaning they are much more expensive to produce. However, as production methods improve, costs are expected to decrease.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Commercialization and Availability</a:t>
            </a:r>
            <a:r>
              <a:rPr lang="en-US">
                <a:solidFill>
                  <a:schemeClr val="dk1"/>
                </a:solidFill>
              </a:rPr>
              <a:t>: LIB → Established technology, widely used in consumer electronics, electric vehicles (EVs), and energy storage systems. Production is mature and scalable.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SSB → Not yet widely available. While prototypes have shown great promise, they are still being developed and refined by companies and researchers. It will likely take several more years for them to become commercially viable on a large scale.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17e1ffcee2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17e1ffcee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is an overview of major types of solid electrolytes, including NASICON, LISICON, Garnet, LIPON, Li₃N, Perovskite, and Sulfide types.</a:t>
            </a:r>
            <a:endParaRPr/>
          </a:p>
          <a:p>
            <a:pPr marL="0" lvl="0" indent="0" algn="l" rtl="0">
              <a:spcBef>
                <a:spcPts val="0"/>
              </a:spcBef>
              <a:spcAft>
                <a:spcPts val="0"/>
              </a:spcAft>
              <a:buNone/>
            </a:pPr>
            <a:endParaRPr/>
          </a:p>
          <a:p>
            <a:pPr marL="0" lvl="0" indent="0" algn="l" rtl="0">
              <a:spcBef>
                <a:spcPts val="0"/>
              </a:spcBef>
              <a:spcAft>
                <a:spcPts val="0"/>
              </a:spcAft>
              <a:buNone/>
            </a:pPr>
            <a:r>
              <a:rPr lang="en-US"/>
              <a:t>Each type has its own strengths and weaknesses depending on the specific requirements of the battery or electrochemical device.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b154957aa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31b154957aa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u="sng"/>
              <a:t>The two major candidates for </a:t>
            </a:r>
            <a:r>
              <a:rPr lang="en-US" b="1" u="sng"/>
              <a:t>solid-state electrolytes (SSEs)</a:t>
            </a:r>
            <a:r>
              <a:rPr lang="en-US" u="sng"/>
              <a:t> in lithium-ion batteries are:</a:t>
            </a:r>
            <a:endParaRPr u="sng"/>
          </a:p>
          <a:p>
            <a:pPr marL="15875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Font typeface="Arial"/>
              <a:buAutoNum type="arabicPeriod"/>
            </a:pPr>
            <a:r>
              <a:rPr lang="en-US" b="1"/>
              <a:t>Garnet-Type Oxides (e.g., LLZO)</a:t>
            </a:r>
            <a:r>
              <a:rPr lang="en-US"/>
              <a:t>:</a:t>
            </a:r>
            <a:endParaRPr/>
          </a:p>
          <a:p>
            <a:pPr marL="742950" lvl="1" indent="-285750" algn="l" rtl="0">
              <a:lnSpc>
                <a:spcPct val="100000"/>
              </a:lnSpc>
              <a:spcBef>
                <a:spcPts val="0"/>
              </a:spcBef>
              <a:spcAft>
                <a:spcPts val="0"/>
              </a:spcAft>
              <a:buSzPts val="1100"/>
              <a:buFont typeface="Arial"/>
              <a:buAutoNum type="arabicPeriod"/>
            </a:pPr>
            <a:r>
              <a:rPr lang="en-US" b="1"/>
              <a:t>Example</a:t>
            </a:r>
            <a:r>
              <a:rPr lang="en-US"/>
              <a:t>: </a:t>
            </a:r>
            <a:r>
              <a:rPr lang="en-US" b="1"/>
              <a:t>Lithium Lanthanum Zirconium Oxide (LLZO)</a:t>
            </a:r>
            <a:r>
              <a:rPr lang="en-US"/>
              <a:t> is one of the most prominent garnet-type SSEs.</a:t>
            </a:r>
            <a:endParaRPr/>
          </a:p>
          <a:p>
            <a:pPr marL="742950" lvl="1" indent="-285750" algn="l" rtl="0">
              <a:lnSpc>
                <a:spcPct val="100000"/>
              </a:lnSpc>
              <a:spcBef>
                <a:spcPts val="0"/>
              </a:spcBef>
              <a:spcAft>
                <a:spcPts val="0"/>
              </a:spcAft>
              <a:buSzPts val="1100"/>
              <a:buFont typeface="Arial"/>
              <a:buAutoNum type="arabicPeriod"/>
            </a:pPr>
            <a:r>
              <a:rPr lang="en-US" b="1"/>
              <a:t>Advantages</a:t>
            </a:r>
            <a:r>
              <a:rPr lang="en-US"/>
              <a:t>: High ionic conductivity at room temp, good mechanical strength, excellent stability with lithium metal and good thermal stability..</a:t>
            </a:r>
            <a:endParaRPr/>
          </a:p>
          <a:p>
            <a:pPr marL="742950" lvl="1" indent="-285750" algn="l" rtl="0">
              <a:lnSpc>
                <a:spcPct val="100000"/>
              </a:lnSpc>
              <a:spcBef>
                <a:spcPts val="0"/>
              </a:spcBef>
              <a:spcAft>
                <a:spcPts val="0"/>
              </a:spcAft>
              <a:buSzPts val="1100"/>
              <a:buFont typeface="Arial"/>
              <a:buAutoNum type="arabicPeriod"/>
            </a:pPr>
            <a:r>
              <a:rPr lang="en-US" b="1"/>
              <a:t>Challenges</a:t>
            </a:r>
            <a:r>
              <a:rPr lang="en-US"/>
              <a:t>: Difficult to process (requires high-temperature sintering), and issues with interfaces(poor ionic conductivity) between the electrolyte and electrodes.</a:t>
            </a:r>
            <a:endParaRPr/>
          </a:p>
          <a:p>
            <a:pPr marL="457200" lvl="0" indent="-298450" algn="l" rtl="0">
              <a:lnSpc>
                <a:spcPct val="100000"/>
              </a:lnSpc>
              <a:spcBef>
                <a:spcPts val="0"/>
              </a:spcBef>
              <a:spcAft>
                <a:spcPts val="0"/>
              </a:spcAft>
              <a:buSzPts val="1100"/>
              <a:buFont typeface="Arial"/>
              <a:buAutoNum type="arabicPeriod"/>
            </a:pPr>
            <a:r>
              <a:rPr lang="en-US" b="1"/>
              <a:t>Sulfide-based Inorganic Solid Electrolytes (e.g., LPS)</a:t>
            </a:r>
            <a:r>
              <a:rPr lang="en-US"/>
              <a:t>:</a:t>
            </a:r>
            <a:endParaRPr/>
          </a:p>
          <a:p>
            <a:pPr marL="742950" lvl="1" indent="-285750" algn="l" rtl="0">
              <a:lnSpc>
                <a:spcPct val="100000"/>
              </a:lnSpc>
              <a:spcBef>
                <a:spcPts val="0"/>
              </a:spcBef>
              <a:spcAft>
                <a:spcPts val="0"/>
              </a:spcAft>
              <a:buSzPts val="1100"/>
              <a:buFont typeface="Arial"/>
              <a:buAutoNum type="arabicPeriod"/>
            </a:pPr>
            <a:r>
              <a:rPr lang="en-US" b="1"/>
              <a:t>Example</a:t>
            </a:r>
            <a:r>
              <a:rPr lang="en-US"/>
              <a:t>: </a:t>
            </a:r>
            <a:r>
              <a:rPr lang="en-US" b="1"/>
              <a:t>Lithium Phosphorus Sulfide (LPS)</a:t>
            </a:r>
            <a:r>
              <a:rPr lang="en-US"/>
              <a:t> is a leading sulfide-based SSE.</a:t>
            </a:r>
            <a:endParaRPr/>
          </a:p>
          <a:p>
            <a:pPr marL="742950" lvl="1" indent="-285750" algn="l" rtl="0">
              <a:lnSpc>
                <a:spcPct val="100000"/>
              </a:lnSpc>
              <a:spcBef>
                <a:spcPts val="0"/>
              </a:spcBef>
              <a:spcAft>
                <a:spcPts val="0"/>
              </a:spcAft>
              <a:buSzPts val="1100"/>
              <a:buFont typeface="Arial"/>
              <a:buAutoNum type="arabicPeriod"/>
            </a:pPr>
            <a:r>
              <a:rPr lang="en-US" b="1"/>
              <a:t>Advantages</a:t>
            </a:r>
            <a:r>
              <a:rPr lang="en-US"/>
              <a:t>: Very high ionic conductivity, often higher than garnet-type electrolyte, Compatible with lithium metal anodes(high energy densities) and easier to synthesize.</a:t>
            </a:r>
            <a:endParaRPr/>
          </a:p>
          <a:p>
            <a:pPr marL="742950" lvl="1" indent="-285750" algn="l" rtl="0">
              <a:lnSpc>
                <a:spcPct val="100000"/>
              </a:lnSpc>
              <a:spcBef>
                <a:spcPts val="0"/>
              </a:spcBef>
              <a:spcAft>
                <a:spcPts val="0"/>
              </a:spcAft>
              <a:buSzPts val="1100"/>
              <a:buFont typeface="Arial"/>
              <a:buAutoNum type="arabicPeriod"/>
            </a:pPr>
            <a:r>
              <a:rPr lang="en-US" b="1"/>
              <a:t>Challenges</a:t>
            </a:r>
            <a:r>
              <a:rPr lang="en-US"/>
              <a:t>: High sensitivity to moisture and oxygen, making it challenging to handle and requiring careful sealing and protection.Suffers from interface resistance with electrodes, requiring careful engineering.</a:t>
            </a:r>
            <a:endParaRPr/>
          </a:p>
          <a:p>
            <a:pPr marL="457200" lvl="1" indent="0" algn="l" rtl="0">
              <a:lnSpc>
                <a:spcPct val="100000"/>
              </a:lnSpc>
              <a:spcBef>
                <a:spcPts val="0"/>
              </a:spcBef>
              <a:spcAft>
                <a:spcPts val="0"/>
              </a:spcAft>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a:t>Both candidates are considered promising for next-generation solid-state batteries due to their high ionic conductivities and potential for improved safety compared to liquid electrolytes. However, they each have unique challenges related to processing, stability, and interface management.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b154957aa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latin typeface="Roboto"/>
                <a:ea typeface="Roboto"/>
                <a:cs typeface="Roboto"/>
                <a:sym typeface="Roboto"/>
              </a:rPr>
              <a:t>Holistic Approach Required:</a:t>
            </a:r>
            <a:r>
              <a:rPr lang="en-US" sz="1200" dirty="0">
                <a:solidFill>
                  <a:schemeClr val="dk1"/>
                </a:solidFill>
                <a:latin typeface="Roboto"/>
                <a:ea typeface="Roboto"/>
                <a:cs typeface="Roboto"/>
                <a:sym typeface="Roboto"/>
              </a:rPr>
              <a:t> Merely improving ionic conductivity is insufficient for advancing solid-state battery technology. A comprehensive approach that includes material processing and interface optimization is critical. This involves addressing various factors that influence performance and stability.</a:t>
            </a:r>
            <a:endParaRPr sz="1200" b="1" u="sng" dirty="0">
              <a:latin typeface="Calibri"/>
              <a:ea typeface="Calibri"/>
              <a:cs typeface="Calibri"/>
              <a:sym typeface="Calibri"/>
            </a:endParaRPr>
          </a:p>
          <a:p>
            <a:pPr marL="0" lvl="0" indent="0" algn="l" rtl="0">
              <a:spcBef>
                <a:spcPts val="0"/>
              </a:spcBef>
              <a:spcAft>
                <a:spcPts val="0"/>
              </a:spcAft>
              <a:buNone/>
            </a:pPr>
            <a:endParaRPr sz="1200" b="1" u="sng" dirty="0">
              <a:latin typeface="Calibri"/>
              <a:ea typeface="Calibri"/>
              <a:cs typeface="Calibri"/>
              <a:sym typeface="Calibri"/>
            </a:endParaRPr>
          </a:p>
          <a:p>
            <a:pPr marL="0" lvl="0" indent="0" algn="l" rtl="0">
              <a:spcBef>
                <a:spcPts val="0"/>
              </a:spcBef>
              <a:spcAft>
                <a:spcPts val="0"/>
              </a:spcAft>
              <a:buNone/>
            </a:pPr>
            <a:r>
              <a:rPr lang="en-US" sz="1200" b="1" u="sng" dirty="0">
                <a:latin typeface="Calibri"/>
                <a:ea typeface="Calibri"/>
                <a:cs typeface="Calibri"/>
                <a:sym typeface="Calibri"/>
              </a:rPr>
              <a:t>Processing Techniques:</a:t>
            </a:r>
            <a:r>
              <a:rPr lang="en-US" sz="1200" dirty="0">
                <a:latin typeface="Calibri"/>
                <a:ea typeface="Calibri"/>
                <a:cs typeface="Calibri"/>
                <a:sym typeface="Calibri"/>
              </a:rPr>
              <a:t> </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Oxide-Based SSEs - H</a:t>
            </a:r>
            <a:r>
              <a:rPr lang="en-US" sz="1200" dirty="0">
                <a:solidFill>
                  <a:schemeClr val="dk1"/>
                </a:solidFill>
                <a:latin typeface="Calibri"/>
                <a:ea typeface="Calibri"/>
                <a:cs typeface="Calibri"/>
                <a:sym typeface="Calibri"/>
              </a:rPr>
              <a:t>ard to process due to brittleness. </a:t>
            </a:r>
            <a:r>
              <a:rPr lang="en-US" sz="1200" b="1" dirty="0">
                <a:solidFill>
                  <a:schemeClr val="dk1"/>
                </a:solidFill>
                <a:latin typeface="Calibri"/>
                <a:ea typeface="Calibri"/>
                <a:cs typeface="Calibri"/>
                <a:sym typeface="Calibri"/>
              </a:rPr>
              <a:t>Solid-state sintering</a:t>
            </a:r>
            <a:r>
              <a:rPr lang="en-US" sz="1200" dirty="0">
                <a:solidFill>
                  <a:schemeClr val="dk1"/>
                </a:solidFill>
                <a:latin typeface="Calibri"/>
                <a:ea typeface="Calibri"/>
                <a:cs typeface="Calibri"/>
                <a:sym typeface="Calibri"/>
              </a:rPr>
              <a:t> often required at high temperatures (up to 1000°C), which can lead to poor </a:t>
            </a:r>
            <a:r>
              <a:rPr lang="en-US" sz="1200" b="1" dirty="0">
                <a:solidFill>
                  <a:schemeClr val="dk1"/>
                </a:solidFill>
                <a:latin typeface="Calibri"/>
                <a:ea typeface="Calibri"/>
                <a:cs typeface="Calibri"/>
                <a:sym typeface="Calibri"/>
              </a:rPr>
              <a:t>cost efficiency</a:t>
            </a:r>
            <a:r>
              <a:rPr lang="en-US" sz="1200" dirty="0">
                <a:solidFill>
                  <a:schemeClr val="dk1"/>
                </a:solidFill>
                <a:latin typeface="Calibri"/>
                <a:ea typeface="Calibri"/>
                <a:cs typeface="Calibri"/>
                <a:sym typeface="Calibri"/>
              </a:rPr>
              <a:t>. Research is exploring </a:t>
            </a:r>
            <a:r>
              <a:rPr lang="en-US" sz="1200" b="1" dirty="0">
                <a:solidFill>
                  <a:schemeClr val="dk1"/>
                </a:solidFill>
                <a:latin typeface="Calibri"/>
                <a:ea typeface="Calibri"/>
                <a:cs typeface="Calibri"/>
                <a:sym typeface="Calibri"/>
              </a:rPr>
              <a:t>low-temperature processing</a:t>
            </a:r>
            <a:r>
              <a:rPr lang="en-US" sz="1200" dirty="0">
                <a:solidFill>
                  <a:schemeClr val="dk1"/>
                </a:solidFill>
                <a:latin typeface="Calibri"/>
                <a:ea typeface="Calibri"/>
                <a:cs typeface="Calibri"/>
                <a:sym typeface="Calibri"/>
              </a:rPr>
              <a:t> and </a:t>
            </a:r>
            <a:r>
              <a:rPr lang="en-US" sz="1200" b="1" dirty="0">
                <a:solidFill>
                  <a:schemeClr val="dk1"/>
                </a:solidFill>
                <a:latin typeface="Calibri"/>
                <a:ea typeface="Calibri"/>
                <a:cs typeface="Calibri"/>
                <a:sym typeface="Calibri"/>
              </a:rPr>
              <a:t>additives</a:t>
            </a:r>
            <a:r>
              <a:rPr lang="en-US" sz="1200" dirty="0">
                <a:solidFill>
                  <a:schemeClr val="dk1"/>
                </a:solidFill>
                <a:latin typeface="Calibri"/>
                <a:ea typeface="Calibri"/>
                <a:cs typeface="Calibri"/>
                <a:sym typeface="Calibri"/>
              </a:rPr>
              <a:t> to lower the sintering temperature.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Sulfide-Based SSEs - Easier to process at lower temperatures, with methods like </a:t>
            </a:r>
            <a:r>
              <a:rPr lang="en-US" sz="1200" b="1" dirty="0">
                <a:solidFill>
                  <a:schemeClr val="dk1"/>
                </a:solidFill>
                <a:latin typeface="Calibri"/>
                <a:ea typeface="Calibri"/>
                <a:cs typeface="Calibri"/>
                <a:sym typeface="Calibri"/>
              </a:rPr>
              <a:t>cold pressing</a:t>
            </a:r>
            <a:r>
              <a:rPr lang="en-US" sz="1200" dirty="0">
                <a:solidFill>
                  <a:schemeClr val="dk1"/>
                </a:solidFill>
                <a:latin typeface="Calibri"/>
                <a:ea typeface="Calibri"/>
                <a:cs typeface="Calibri"/>
                <a:sym typeface="Calibri"/>
              </a:rPr>
              <a:t> or </a:t>
            </a:r>
            <a:r>
              <a:rPr lang="en-US" sz="1200" b="1" dirty="0">
                <a:solidFill>
                  <a:schemeClr val="dk1"/>
                </a:solidFill>
                <a:latin typeface="Calibri"/>
                <a:ea typeface="Calibri"/>
                <a:cs typeface="Calibri"/>
                <a:sym typeface="Calibri"/>
              </a:rPr>
              <a:t>solution-based deposition</a:t>
            </a:r>
            <a:r>
              <a:rPr lang="en-US" sz="1200" dirty="0">
                <a:solidFill>
                  <a:schemeClr val="dk1"/>
                </a:solidFill>
                <a:latin typeface="Calibri"/>
                <a:ea typeface="Calibri"/>
                <a:cs typeface="Calibri"/>
                <a:sym typeface="Calibri"/>
              </a:rPr>
              <a:t>. They are more easily shaped into films or dense </a:t>
            </a:r>
            <a:r>
              <a:rPr lang="en-US" sz="1200" dirty="0" err="1">
                <a:solidFill>
                  <a:schemeClr val="dk1"/>
                </a:solidFill>
                <a:latin typeface="Calibri"/>
                <a:ea typeface="Calibri"/>
                <a:cs typeface="Calibri"/>
                <a:sym typeface="Calibri"/>
              </a:rPr>
              <a:t>monoliths.But</a:t>
            </a:r>
            <a:r>
              <a:rPr lang="en-US" sz="1200" dirty="0">
                <a:solidFill>
                  <a:schemeClr val="dk1"/>
                </a:solidFill>
                <a:latin typeface="Calibri"/>
                <a:ea typeface="Calibri"/>
                <a:cs typeface="Calibri"/>
                <a:sym typeface="Calibri"/>
              </a:rPr>
              <a:t>, Moisture sensitivity during processing and storage requires strict environment control.</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u="sng" dirty="0">
                <a:solidFill>
                  <a:schemeClr val="dk1"/>
                </a:solidFill>
                <a:latin typeface="Calibri"/>
                <a:ea typeface="Calibri"/>
                <a:cs typeface="Calibri"/>
                <a:sym typeface="Calibri"/>
              </a:rPr>
              <a:t>Microstructure Geometry and Cycling Effects: </a:t>
            </a:r>
            <a:endParaRPr sz="1200" b="1" u="sng"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Oxide-Based SSEs - The grain boundaries in oxide SSEs are prone to poor ionic conductivity and may grow larger over cycling, leading to </a:t>
            </a:r>
            <a:r>
              <a:rPr lang="en-US" sz="1200" b="1" dirty="0">
                <a:solidFill>
                  <a:schemeClr val="dk1"/>
                </a:solidFill>
                <a:latin typeface="Calibri"/>
                <a:ea typeface="Calibri"/>
                <a:cs typeface="Calibri"/>
                <a:sym typeface="Calibri"/>
              </a:rPr>
              <a:t>impedance increase</a:t>
            </a:r>
            <a:r>
              <a:rPr lang="en-US" sz="1200" dirty="0">
                <a:solidFill>
                  <a:schemeClr val="dk1"/>
                </a:solidFill>
                <a:latin typeface="Calibri"/>
                <a:ea typeface="Calibri"/>
                <a:cs typeface="Calibri"/>
                <a:sym typeface="Calibri"/>
              </a:rPr>
              <a:t>. With cycling, the </a:t>
            </a:r>
            <a:r>
              <a:rPr lang="en-US" sz="1200" b="1" dirty="0">
                <a:solidFill>
                  <a:schemeClr val="dk1"/>
                </a:solidFill>
                <a:latin typeface="Calibri"/>
                <a:ea typeface="Calibri"/>
                <a:cs typeface="Calibri"/>
                <a:sym typeface="Calibri"/>
              </a:rPr>
              <a:t>impedance can increase</a:t>
            </a:r>
            <a:r>
              <a:rPr lang="en-US" sz="1200" dirty="0">
                <a:solidFill>
                  <a:schemeClr val="dk1"/>
                </a:solidFill>
                <a:latin typeface="Calibri"/>
                <a:ea typeface="Calibri"/>
                <a:cs typeface="Calibri"/>
                <a:sym typeface="Calibri"/>
              </a:rPr>
              <a:t> due to </a:t>
            </a:r>
            <a:r>
              <a:rPr lang="en-US" sz="1200" b="1" dirty="0">
                <a:solidFill>
                  <a:schemeClr val="dk1"/>
                </a:solidFill>
                <a:latin typeface="Calibri"/>
                <a:ea typeface="Calibri"/>
                <a:cs typeface="Calibri"/>
                <a:sym typeface="Calibri"/>
              </a:rPr>
              <a:t>microstructural degradation</a:t>
            </a:r>
            <a:r>
              <a:rPr lang="en-US" sz="1200" dirty="0">
                <a:solidFill>
                  <a:schemeClr val="dk1"/>
                </a:solidFill>
                <a:latin typeface="Calibri"/>
                <a:ea typeface="Calibri"/>
                <a:cs typeface="Calibri"/>
                <a:sym typeface="Calibri"/>
              </a:rPr>
              <a:t>, leading to </a:t>
            </a:r>
            <a:r>
              <a:rPr lang="en-US" sz="1200" b="1" dirty="0">
                <a:solidFill>
                  <a:schemeClr val="dk1"/>
                </a:solidFill>
                <a:latin typeface="Calibri"/>
                <a:ea typeface="Calibri"/>
                <a:cs typeface="Calibri"/>
                <a:sym typeface="Calibri"/>
              </a:rPr>
              <a:t>interfacial resistance</a:t>
            </a:r>
            <a:r>
              <a:rPr lang="en-US" sz="1200" dirty="0">
                <a:solidFill>
                  <a:schemeClr val="dk1"/>
                </a:solidFill>
                <a:latin typeface="Calibri"/>
                <a:ea typeface="Calibri"/>
                <a:cs typeface="Calibri"/>
                <a:sym typeface="Calibri"/>
              </a:rPr>
              <a:t> issues.</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Sulfide-Based SSEs - More homogenous, but susceptible to </a:t>
            </a:r>
            <a:r>
              <a:rPr lang="en-US" sz="1200" b="1" dirty="0">
                <a:solidFill>
                  <a:schemeClr val="dk1"/>
                </a:solidFill>
                <a:latin typeface="Calibri"/>
                <a:ea typeface="Calibri"/>
                <a:cs typeface="Calibri"/>
                <a:sym typeface="Calibri"/>
              </a:rPr>
              <a:t>microstructural changes</a:t>
            </a:r>
            <a:r>
              <a:rPr lang="en-US" sz="1200" dirty="0">
                <a:solidFill>
                  <a:schemeClr val="dk1"/>
                </a:solidFill>
                <a:latin typeface="Calibri"/>
                <a:ea typeface="Calibri"/>
                <a:cs typeface="Calibri"/>
                <a:sym typeface="Calibri"/>
              </a:rPr>
              <a:t> during cycling, especially due to </a:t>
            </a:r>
            <a:r>
              <a:rPr lang="en-US" sz="1200" b="1" dirty="0">
                <a:solidFill>
                  <a:schemeClr val="dk1"/>
                </a:solidFill>
                <a:latin typeface="Calibri"/>
                <a:ea typeface="Calibri"/>
                <a:cs typeface="Calibri"/>
                <a:sym typeface="Calibri"/>
              </a:rPr>
              <a:t>lithium dendrite formation</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Impedance increase</a:t>
            </a:r>
            <a:r>
              <a:rPr lang="en-US" sz="1200" dirty="0">
                <a:solidFill>
                  <a:schemeClr val="dk1"/>
                </a:solidFill>
                <a:latin typeface="Calibri"/>
                <a:ea typeface="Calibri"/>
                <a:cs typeface="Calibri"/>
                <a:sym typeface="Calibri"/>
              </a:rPr>
              <a:t> due to both </a:t>
            </a:r>
            <a:r>
              <a:rPr lang="en-US" sz="1200" b="1" dirty="0">
                <a:solidFill>
                  <a:schemeClr val="dk1"/>
                </a:solidFill>
                <a:latin typeface="Calibri"/>
                <a:ea typeface="Calibri"/>
                <a:cs typeface="Calibri"/>
                <a:sym typeface="Calibri"/>
              </a:rPr>
              <a:t>dendrite growth</a:t>
            </a:r>
            <a:r>
              <a:rPr lang="en-US" sz="1200" dirty="0">
                <a:solidFill>
                  <a:schemeClr val="dk1"/>
                </a:solidFill>
                <a:latin typeface="Calibri"/>
                <a:ea typeface="Calibri"/>
                <a:cs typeface="Calibri"/>
                <a:sym typeface="Calibri"/>
              </a:rPr>
              <a:t> and </a:t>
            </a:r>
            <a:r>
              <a:rPr lang="en-US" sz="1200" b="1" dirty="0">
                <a:solidFill>
                  <a:schemeClr val="dk1"/>
                </a:solidFill>
                <a:latin typeface="Calibri"/>
                <a:ea typeface="Calibri"/>
                <a:cs typeface="Calibri"/>
                <a:sym typeface="Calibri"/>
              </a:rPr>
              <a:t>interfacial reactions</a:t>
            </a:r>
            <a:r>
              <a:rPr lang="en-US" sz="1200" dirty="0">
                <a:solidFill>
                  <a:schemeClr val="dk1"/>
                </a:solidFill>
                <a:latin typeface="Calibri"/>
                <a:ea typeface="Calibri"/>
                <a:cs typeface="Calibri"/>
                <a:sym typeface="Calibri"/>
              </a:rPr>
              <a:t> with lithium metal.</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u="sng" dirty="0">
                <a:solidFill>
                  <a:schemeClr val="dk1"/>
                </a:solidFill>
                <a:latin typeface="Calibri"/>
                <a:ea typeface="Calibri"/>
                <a:cs typeface="Calibri"/>
                <a:sym typeface="Calibri"/>
              </a:rPr>
              <a:t>Low Interfacial Resistance: </a:t>
            </a:r>
            <a:endParaRPr sz="1200" b="1" u="sng"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Oxide-Based SSEs - </a:t>
            </a:r>
            <a:r>
              <a:rPr lang="en-US" sz="1200" b="1" dirty="0">
                <a:solidFill>
                  <a:schemeClr val="dk1"/>
                </a:solidFill>
                <a:latin typeface="Calibri"/>
                <a:ea typeface="Calibri"/>
                <a:cs typeface="Calibri"/>
                <a:sym typeface="Calibri"/>
              </a:rPr>
              <a:t>Interfacial resistance</a:t>
            </a:r>
            <a:r>
              <a:rPr lang="en-US" sz="1200" dirty="0">
                <a:solidFill>
                  <a:schemeClr val="dk1"/>
                </a:solidFill>
                <a:latin typeface="Calibri"/>
                <a:ea typeface="Calibri"/>
                <a:cs typeface="Calibri"/>
                <a:sym typeface="Calibri"/>
              </a:rPr>
              <a:t> between oxides and lithium metal is a significant issue, with research focusing on </a:t>
            </a:r>
            <a:r>
              <a:rPr lang="en-US" sz="1200" b="1" dirty="0">
                <a:solidFill>
                  <a:schemeClr val="dk1"/>
                </a:solidFill>
                <a:latin typeface="Calibri"/>
                <a:ea typeface="Calibri"/>
                <a:cs typeface="Calibri"/>
                <a:sym typeface="Calibri"/>
              </a:rPr>
              <a:t>surface modifications</a:t>
            </a:r>
            <a:r>
              <a:rPr lang="en-US" sz="1200" dirty="0">
                <a:solidFill>
                  <a:schemeClr val="dk1"/>
                </a:solidFill>
                <a:latin typeface="Calibri"/>
                <a:ea typeface="Calibri"/>
                <a:cs typeface="Calibri"/>
                <a:sym typeface="Calibri"/>
              </a:rPr>
              <a:t> (e.g., using </a:t>
            </a:r>
            <a:r>
              <a:rPr lang="en-US" sz="1200" b="1" dirty="0">
                <a:solidFill>
                  <a:schemeClr val="dk1"/>
                </a:solidFill>
                <a:latin typeface="Calibri"/>
                <a:ea typeface="Calibri"/>
                <a:cs typeface="Calibri"/>
                <a:sym typeface="Calibri"/>
              </a:rPr>
              <a:t>interface agents</a:t>
            </a:r>
            <a:r>
              <a:rPr lang="en-US" sz="1200" dirty="0">
                <a:solidFill>
                  <a:schemeClr val="dk1"/>
                </a:solidFill>
                <a:latin typeface="Calibri"/>
                <a:ea typeface="Calibri"/>
                <a:cs typeface="Calibri"/>
                <a:sym typeface="Calibri"/>
              </a:rPr>
              <a:t> or </a:t>
            </a:r>
            <a:r>
              <a:rPr lang="en-US" sz="1200" b="1" dirty="0">
                <a:solidFill>
                  <a:schemeClr val="dk1"/>
                </a:solidFill>
                <a:latin typeface="Calibri"/>
                <a:ea typeface="Calibri"/>
                <a:cs typeface="Calibri"/>
                <a:sym typeface="Calibri"/>
              </a:rPr>
              <a:t>coatings</a:t>
            </a:r>
            <a:r>
              <a:rPr lang="en-US" sz="1200" dirty="0">
                <a:solidFill>
                  <a:schemeClr val="dk1"/>
                </a:solidFill>
                <a:latin typeface="Calibri"/>
                <a:ea typeface="Calibri"/>
                <a:cs typeface="Calibri"/>
                <a:sym typeface="Calibri"/>
              </a:rPr>
              <a:t>) to improve contact. </a:t>
            </a:r>
            <a:r>
              <a:rPr lang="en-US" sz="1200" b="1" dirty="0">
                <a:solidFill>
                  <a:schemeClr val="dk1"/>
                </a:solidFill>
                <a:latin typeface="Calibri"/>
                <a:ea typeface="Calibri"/>
                <a:cs typeface="Calibri"/>
                <a:sym typeface="Calibri"/>
              </a:rPr>
              <a:t>Doping</a:t>
            </a:r>
            <a:r>
              <a:rPr lang="en-US" sz="1200" dirty="0">
                <a:solidFill>
                  <a:schemeClr val="dk1"/>
                </a:solidFill>
                <a:latin typeface="Calibri"/>
                <a:ea typeface="Calibri"/>
                <a:cs typeface="Calibri"/>
                <a:sym typeface="Calibri"/>
              </a:rPr>
              <a:t> or using </a:t>
            </a:r>
            <a:r>
              <a:rPr lang="en-US" sz="1200" b="1" dirty="0">
                <a:solidFill>
                  <a:schemeClr val="dk1"/>
                </a:solidFill>
                <a:latin typeface="Calibri"/>
                <a:ea typeface="Calibri"/>
                <a:cs typeface="Calibri"/>
                <a:sym typeface="Calibri"/>
              </a:rPr>
              <a:t>conductive additives</a:t>
            </a:r>
            <a:r>
              <a:rPr lang="en-US" sz="1200" dirty="0">
                <a:solidFill>
                  <a:schemeClr val="dk1"/>
                </a:solidFill>
                <a:latin typeface="Calibri"/>
                <a:ea typeface="Calibri"/>
                <a:cs typeface="Calibri"/>
                <a:sym typeface="Calibri"/>
              </a:rPr>
              <a:t> can help, but their effectiveness is still under research.</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Sulfide-Based SSEs - Better </a:t>
            </a:r>
            <a:r>
              <a:rPr lang="en-US" sz="1200" b="1" dirty="0">
                <a:solidFill>
                  <a:schemeClr val="dk1"/>
                </a:solidFill>
                <a:latin typeface="Calibri"/>
                <a:ea typeface="Calibri"/>
                <a:cs typeface="Calibri"/>
                <a:sym typeface="Calibri"/>
              </a:rPr>
              <a:t>interfacial contact</a:t>
            </a:r>
            <a:r>
              <a:rPr lang="en-US" sz="1200" dirty="0">
                <a:solidFill>
                  <a:schemeClr val="dk1"/>
                </a:solidFill>
                <a:latin typeface="Calibri"/>
                <a:ea typeface="Calibri"/>
                <a:cs typeface="Calibri"/>
                <a:sym typeface="Calibri"/>
              </a:rPr>
              <a:t> with lithium, with </a:t>
            </a:r>
            <a:r>
              <a:rPr lang="en-US" sz="1200" b="1" dirty="0">
                <a:solidFill>
                  <a:schemeClr val="dk1"/>
                </a:solidFill>
                <a:latin typeface="Calibri"/>
                <a:ea typeface="Calibri"/>
                <a:cs typeface="Calibri"/>
                <a:sym typeface="Calibri"/>
              </a:rPr>
              <a:t>lower interfacial resistance</a:t>
            </a:r>
            <a:r>
              <a:rPr lang="en-US" sz="1200" dirty="0">
                <a:solidFill>
                  <a:schemeClr val="dk1"/>
                </a:solidFill>
                <a:latin typeface="Calibri"/>
                <a:ea typeface="Calibri"/>
                <a:cs typeface="Calibri"/>
                <a:sym typeface="Calibri"/>
              </a:rPr>
              <a:t>. But  Surface modification is necessary to prevent </a:t>
            </a:r>
            <a:r>
              <a:rPr lang="en-US" sz="1200" b="1" dirty="0">
                <a:solidFill>
                  <a:schemeClr val="dk1"/>
                </a:solidFill>
                <a:latin typeface="Calibri"/>
                <a:ea typeface="Calibri"/>
                <a:cs typeface="Calibri"/>
                <a:sym typeface="Calibri"/>
              </a:rPr>
              <a:t>moisture-induced degradation</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lnSpc>
                <a:spcPct val="115000"/>
              </a:lnSpc>
              <a:spcBef>
                <a:spcPts val="600"/>
              </a:spcBef>
              <a:spcAft>
                <a:spcPts val="0"/>
              </a:spcAft>
              <a:buNone/>
            </a:pPr>
            <a:r>
              <a:rPr lang="en-US" sz="1200" b="1" u="sng" dirty="0">
                <a:solidFill>
                  <a:schemeClr val="dk1"/>
                </a:solidFill>
                <a:latin typeface="Calibri"/>
                <a:ea typeface="Calibri"/>
                <a:cs typeface="Calibri"/>
                <a:sym typeface="Calibri"/>
              </a:rPr>
              <a:t>Conductivity: </a:t>
            </a:r>
            <a:r>
              <a:rPr lang="en-US" sz="1200" dirty="0">
                <a:solidFill>
                  <a:schemeClr val="dk1"/>
                </a:solidFill>
                <a:latin typeface="Calibri"/>
                <a:ea typeface="Calibri"/>
                <a:cs typeface="Calibri"/>
                <a:sym typeface="Calibri"/>
              </a:rPr>
              <a:t>Ionic and electronic conductivities are critical parameters. High ionic conductivity is essential for efficient ion transport, while low electronic conductivity can help minimize parasitic reactions within the battery.</a:t>
            </a:r>
            <a:endParaRPr sz="1200" dirty="0">
              <a:solidFill>
                <a:schemeClr val="dk1"/>
              </a:solidFill>
              <a:latin typeface="Calibri"/>
              <a:ea typeface="Calibri"/>
              <a:cs typeface="Calibri"/>
              <a:sym typeface="Calibri"/>
            </a:endParaRPr>
          </a:p>
          <a:p>
            <a:pPr marL="0" lvl="0" indent="0" algn="l" rtl="0">
              <a:lnSpc>
                <a:spcPct val="115000"/>
              </a:lnSpc>
              <a:spcBef>
                <a:spcPts val="600"/>
              </a:spcBef>
              <a:spcAft>
                <a:spcPts val="0"/>
              </a:spcAft>
              <a:buNone/>
            </a:pPr>
            <a:r>
              <a:rPr lang="en-US" sz="1200" b="1" u="sng" dirty="0">
                <a:solidFill>
                  <a:schemeClr val="dk1"/>
                </a:solidFill>
                <a:latin typeface="Calibri"/>
                <a:ea typeface="Calibri"/>
                <a:cs typeface="Calibri"/>
                <a:sym typeface="Calibri"/>
              </a:rPr>
              <a:t>Chemical Stability</a:t>
            </a:r>
            <a:r>
              <a:rPr lang="en-US" sz="1200" b="1" dirty="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The stability of materials in contact with each other is paramount to prevent degradation over time. </a:t>
            </a:r>
            <a:endParaRPr sz="1200" dirty="0">
              <a:solidFill>
                <a:schemeClr val="dk1"/>
              </a:solidFill>
              <a:latin typeface="Calibri"/>
              <a:ea typeface="Calibri"/>
              <a:cs typeface="Calibri"/>
              <a:sym typeface="Calibri"/>
            </a:endParaRPr>
          </a:p>
          <a:p>
            <a:pPr marL="0" lvl="0" indent="0" algn="l" rtl="0">
              <a:lnSpc>
                <a:spcPct val="115000"/>
              </a:lnSpc>
              <a:spcBef>
                <a:spcPts val="600"/>
              </a:spcBef>
              <a:spcAft>
                <a:spcPts val="0"/>
              </a:spcAft>
              <a:buNone/>
            </a:pPr>
            <a:r>
              <a:rPr lang="en-US" sz="1200" b="1" u="sng" dirty="0">
                <a:solidFill>
                  <a:schemeClr val="dk1"/>
                </a:solidFill>
                <a:latin typeface="Calibri"/>
                <a:ea typeface="Calibri"/>
                <a:cs typeface="Calibri"/>
                <a:sym typeface="Calibri"/>
              </a:rPr>
              <a:t>Performance Metrics: </a:t>
            </a:r>
            <a:r>
              <a:rPr lang="en-US" sz="1200" dirty="0">
                <a:solidFill>
                  <a:schemeClr val="dk1"/>
                </a:solidFill>
                <a:latin typeface="Calibri"/>
                <a:ea typeface="Calibri"/>
                <a:cs typeface="Calibri"/>
                <a:sym typeface="Calibri"/>
              </a:rPr>
              <a:t>Key performance indicators such as C-rate, cycling behavior, energy density, temperature range, and self-discharge rates are critical in evaluating the viability of ASSBs in real-world applications.</a:t>
            </a:r>
            <a:endParaRPr sz="1200" dirty="0">
              <a:solidFill>
                <a:schemeClr val="dk1"/>
              </a:solidFill>
              <a:latin typeface="Calibri"/>
              <a:ea typeface="Calibri"/>
              <a:cs typeface="Calibri"/>
              <a:sym typeface="Calibri"/>
            </a:endParaRPr>
          </a:p>
          <a:p>
            <a:pPr marL="0" lvl="0" indent="0" algn="l" rtl="0">
              <a:spcBef>
                <a:spcPts val="600"/>
              </a:spcBef>
              <a:spcAft>
                <a:spcPts val="0"/>
              </a:spcAft>
              <a:buNone/>
            </a:pPr>
            <a:r>
              <a:rPr lang="en-US" sz="1200" b="1" u="sng" dirty="0">
                <a:solidFill>
                  <a:schemeClr val="dk1"/>
                </a:solidFill>
                <a:latin typeface="Calibri"/>
                <a:ea typeface="Calibri"/>
                <a:cs typeface="Calibri"/>
                <a:sym typeface="Calibri"/>
              </a:rPr>
              <a:t>Integration Methods:</a:t>
            </a:r>
            <a:endParaRPr sz="1200" b="1" u="sng"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Oxide-Based SSEs - Integration with electrodes often involves complex </a:t>
            </a:r>
            <a:r>
              <a:rPr lang="en-US" sz="1200" b="1" dirty="0">
                <a:solidFill>
                  <a:schemeClr val="dk1"/>
                </a:solidFill>
                <a:latin typeface="Calibri"/>
                <a:ea typeface="Calibri"/>
                <a:cs typeface="Calibri"/>
                <a:sym typeface="Calibri"/>
              </a:rPr>
              <a:t>surface modification</a:t>
            </a:r>
            <a:r>
              <a:rPr lang="en-US" sz="1200" dirty="0">
                <a:solidFill>
                  <a:schemeClr val="dk1"/>
                </a:solidFill>
                <a:latin typeface="Calibri"/>
                <a:ea typeface="Calibri"/>
                <a:cs typeface="Calibri"/>
                <a:sym typeface="Calibri"/>
              </a:rPr>
              <a:t> or </a:t>
            </a:r>
            <a:r>
              <a:rPr lang="en-US" sz="1200" b="1" dirty="0">
                <a:solidFill>
                  <a:schemeClr val="dk1"/>
                </a:solidFill>
                <a:latin typeface="Calibri"/>
                <a:ea typeface="Calibri"/>
                <a:cs typeface="Calibri"/>
                <a:sym typeface="Calibri"/>
              </a:rPr>
              <a:t>interface engineering</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Sulfide-Based SSEs - Easier integration with electrodes due to better </a:t>
            </a:r>
            <a:r>
              <a:rPr lang="en-US" sz="1200" b="1" dirty="0">
                <a:solidFill>
                  <a:schemeClr val="dk1"/>
                </a:solidFill>
                <a:latin typeface="Calibri"/>
                <a:ea typeface="Calibri"/>
                <a:cs typeface="Calibri"/>
                <a:sym typeface="Calibri"/>
              </a:rPr>
              <a:t>interfacial contact</a:t>
            </a:r>
            <a:r>
              <a:rPr lang="en-US" sz="1200" dirty="0">
                <a:solidFill>
                  <a:schemeClr val="dk1"/>
                </a:solidFill>
                <a:latin typeface="Calibri"/>
                <a:ea typeface="Calibri"/>
                <a:cs typeface="Calibri"/>
                <a:sym typeface="Calibri"/>
              </a:rPr>
              <a:t>, but surface </a:t>
            </a:r>
            <a:r>
              <a:rPr lang="en-US" sz="1200" b="1" dirty="0">
                <a:solidFill>
                  <a:schemeClr val="dk1"/>
                </a:solidFill>
                <a:latin typeface="Calibri"/>
                <a:ea typeface="Calibri"/>
                <a:cs typeface="Calibri"/>
                <a:sym typeface="Calibri"/>
              </a:rPr>
              <a:t>passivation</a:t>
            </a:r>
            <a:r>
              <a:rPr lang="en-US" sz="1200" dirty="0">
                <a:solidFill>
                  <a:schemeClr val="dk1"/>
                </a:solidFill>
                <a:latin typeface="Calibri"/>
                <a:ea typeface="Calibri"/>
                <a:cs typeface="Calibri"/>
                <a:sym typeface="Calibri"/>
              </a:rPr>
              <a:t> may be needed to avoid </a:t>
            </a:r>
            <a:r>
              <a:rPr lang="en-US" sz="1200" b="1" dirty="0">
                <a:solidFill>
                  <a:schemeClr val="dk1"/>
                </a:solidFill>
                <a:latin typeface="Calibri"/>
                <a:ea typeface="Calibri"/>
                <a:cs typeface="Calibri"/>
                <a:sym typeface="Calibri"/>
              </a:rPr>
              <a:t>moisture degradation</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u="sng" dirty="0">
                <a:solidFill>
                  <a:schemeClr val="dk1"/>
                </a:solidFill>
                <a:latin typeface="Calibri"/>
                <a:ea typeface="Calibri"/>
                <a:cs typeface="Calibri"/>
                <a:sym typeface="Calibri"/>
              </a:rPr>
              <a:t>Alternative Failure Modes and Roadblocks to Commercialization: </a:t>
            </a:r>
            <a:endParaRPr sz="1200" b="1" u="sng"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Oxide-Based SSEs - Brittleness and </a:t>
            </a:r>
            <a:r>
              <a:rPr lang="en-US" sz="1200" b="1" dirty="0">
                <a:solidFill>
                  <a:schemeClr val="dk1"/>
                </a:solidFill>
                <a:latin typeface="Calibri"/>
                <a:ea typeface="Calibri"/>
                <a:cs typeface="Calibri"/>
                <a:sym typeface="Calibri"/>
              </a:rPr>
              <a:t>interface instability</a:t>
            </a:r>
            <a:r>
              <a:rPr lang="en-US" sz="1200" dirty="0">
                <a:solidFill>
                  <a:schemeClr val="dk1"/>
                </a:solidFill>
                <a:latin typeface="Calibri"/>
                <a:ea typeface="Calibri"/>
                <a:cs typeface="Calibri"/>
                <a:sym typeface="Calibri"/>
              </a:rPr>
              <a:t> are key barriers. </a:t>
            </a:r>
            <a:r>
              <a:rPr lang="en-US" sz="1200" b="1" dirty="0">
                <a:solidFill>
                  <a:schemeClr val="dk1"/>
                </a:solidFill>
                <a:latin typeface="Calibri"/>
                <a:ea typeface="Calibri"/>
                <a:cs typeface="Calibri"/>
                <a:sym typeface="Calibri"/>
              </a:rPr>
              <a:t>Interfacial resistance</a:t>
            </a:r>
            <a:r>
              <a:rPr lang="en-US" sz="1200" dirty="0">
                <a:solidFill>
                  <a:schemeClr val="dk1"/>
                </a:solidFill>
                <a:latin typeface="Calibri"/>
                <a:ea typeface="Calibri"/>
                <a:cs typeface="Calibri"/>
                <a:sym typeface="Calibri"/>
              </a:rPr>
              <a:t> and </a:t>
            </a:r>
            <a:r>
              <a:rPr lang="en-US" sz="1200" b="1" dirty="0">
                <a:solidFill>
                  <a:schemeClr val="dk1"/>
                </a:solidFill>
                <a:latin typeface="Calibri"/>
                <a:ea typeface="Calibri"/>
                <a:cs typeface="Calibri"/>
                <a:sym typeface="Calibri"/>
              </a:rPr>
              <a:t>cost-effective processing</a:t>
            </a:r>
            <a:r>
              <a:rPr lang="en-US" sz="1200" dirty="0">
                <a:solidFill>
                  <a:schemeClr val="dk1"/>
                </a:solidFill>
                <a:latin typeface="Calibri"/>
                <a:ea typeface="Calibri"/>
                <a:cs typeface="Calibri"/>
                <a:sym typeface="Calibri"/>
              </a:rPr>
              <a:t> remain hurdles for large-scale adoption.</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Sulfide-Based SSEs - </a:t>
            </a:r>
            <a:r>
              <a:rPr lang="en-US" sz="1200" b="1" dirty="0">
                <a:solidFill>
                  <a:schemeClr val="dk1"/>
                </a:solidFill>
                <a:latin typeface="Calibri"/>
                <a:ea typeface="Calibri"/>
                <a:cs typeface="Calibri"/>
                <a:sym typeface="Calibri"/>
              </a:rPr>
              <a:t>Moisture sensitivity</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chemical instability</a:t>
            </a:r>
            <a:r>
              <a:rPr lang="en-US" sz="1200" dirty="0">
                <a:solidFill>
                  <a:schemeClr val="dk1"/>
                </a:solidFill>
                <a:latin typeface="Calibri"/>
                <a:ea typeface="Calibri"/>
                <a:cs typeface="Calibri"/>
                <a:sym typeface="Calibri"/>
              </a:rPr>
              <a:t> with lithium, and </a:t>
            </a:r>
            <a:r>
              <a:rPr lang="en-US" sz="1200" b="1" dirty="0">
                <a:solidFill>
                  <a:schemeClr val="dk1"/>
                </a:solidFill>
                <a:latin typeface="Calibri"/>
                <a:ea typeface="Calibri"/>
                <a:cs typeface="Calibri"/>
                <a:sym typeface="Calibri"/>
              </a:rPr>
              <a:t>dendrite formation</a:t>
            </a:r>
            <a:r>
              <a:rPr lang="en-US" sz="1200" dirty="0">
                <a:solidFill>
                  <a:schemeClr val="dk1"/>
                </a:solidFill>
                <a:latin typeface="Calibri"/>
                <a:ea typeface="Calibri"/>
                <a:cs typeface="Calibri"/>
                <a:sym typeface="Calibri"/>
              </a:rPr>
              <a:t> are major roadblocks. </a:t>
            </a:r>
            <a:r>
              <a:rPr lang="en-US" sz="1200" b="1" dirty="0">
                <a:solidFill>
                  <a:schemeClr val="dk1"/>
                </a:solidFill>
                <a:latin typeface="Calibri"/>
                <a:ea typeface="Calibri"/>
                <a:cs typeface="Calibri"/>
                <a:sym typeface="Calibri"/>
              </a:rPr>
              <a:t>Manufacturing challenges</a:t>
            </a:r>
            <a:r>
              <a:rPr lang="en-US" sz="1200" dirty="0">
                <a:solidFill>
                  <a:schemeClr val="dk1"/>
                </a:solidFill>
                <a:latin typeface="Calibri"/>
                <a:ea typeface="Calibri"/>
                <a:cs typeface="Calibri"/>
                <a:sym typeface="Calibri"/>
              </a:rPr>
              <a:t> for stable sulfide-based SSEs with high energy density also persist.</a:t>
            </a:r>
            <a:endParaRPr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27" name="Google Shape;127;g31b154957aa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b154957aa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31b154957aa_1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SSE thicknesses in the &lt;100 μm range are necessary to minimize bulk resistance and enable cell energy densities competitive with conventional Li-ion technology. Typical separators used with liquid electrolytes are ≤25 μm.</a:t>
            </a:r>
            <a:endParaRPr/>
          </a:p>
          <a:p>
            <a:pPr marL="158750" lvl="0" indent="0" algn="l" rtl="0">
              <a:lnSpc>
                <a:spcPct val="100000"/>
              </a:lnSpc>
              <a:spcBef>
                <a:spcPts val="0"/>
              </a:spcBef>
              <a:spcAft>
                <a:spcPts val="0"/>
              </a:spcAft>
              <a:buSzPts val="1100"/>
              <a:buNone/>
            </a:pPr>
            <a:r>
              <a:rPr lang="en-US"/>
              <a:t>By optimizing </a:t>
            </a:r>
            <a:r>
              <a:rPr lang="en-US" b="1"/>
              <a:t>material composition</a:t>
            </a:r>
            <a:r>
              <a:rPr lang="en-US"/>
              <a:t>, and employing </a:t>
            </a:r>
            <a:r>
              <a:rPr lang="en-US" b="1"/>
              <a:t>advanced deposition techniques</a:t>
            </a:r>
            <a:r>
              <a:rPr lang="en-US"/>
              <a:t> like </a:t>
            </a:r>
            <a:r>
              <a:rPr lang="en-US" b="1"/>
              <a:t>ALD</a:t>
            </a:r>
            <a:r>
              <a:rPr lang="en-US"/>
              <a:t> or </a:t>
            </a:r>
            <a:r>
              <a:rPr lang="en-US" b="1"/>
              <a:t>roll-to-roll processing</a:t>
            </a:r>
            <a:r>
              <a:rPr lang="en-US"/>
              <a:t>, it is possible to produce </a:t>
            </a:r>
            <a:r>
              <a:rPr lang="en-US" b="1"/>
              <a:t>defect-free</a:t>
            </a:r>
            <a:r>
              <a:rPr lang="en-US"/>
              <a:t>, </a:t>
            </a:r>
            <a:r>
              <a:rPr lang="en-US" b="1"/>
              <a:t>thin solid-state electrolytes</a:t>
            </a:r>
            <a:r>
              <a:rPr lang="en-US"/>
              <a:t>. </a:t>
            </a:r>
            <a:endParaRPr/>
          </a:p>
          <a:p>
            <a:pPr marL="158750" lvl="0" indent="0" algn="l" rtl="0">
              <a:lnSpc>
                <a:spcPct val="100000"/>
              </a:lnSpc>
              <a:spcBef>
                <a:spcPts val="0"/>
              </a:spcBef>
              <a:spcAft>
                <a:spcPts val="0"/>
              </a:spcAft>
              <a:buSzPts val="1100"/>
              <a:buNone/>
            </a:pPr>
            <a:endParaRPr u="sng"/>
          </a:p>
          <a:p>
            <a:pPr marL="158750" lvl="0" indent="0" algn="l" rtl="0">
              <a:lnSpc>
                <a:spcPct val="100000"/>
              </a:lnSpc>
              <a:spcBef>
                <a:spcPts val="0"/>
              </a:spcBef>
              <a:spcAft>
                <a:spcPts val="0"/>
              </a:spcAft>
              <a:buSzPts val="1100"/>
              <a:buNone/>
            </a:pPr>
            <a:r>
              <a:rPr lang="en-US" b="1" u="sng"/>
              <a:t>Conclusion: </a:t>
            </a:r>
            <a:endParaRPr b="1" u="sng"/>
          </a:p>
          <a:p>
            <a:pPr marL="158750" lvl="0" indent="0" algn="l" rtl="0">
              <a:lnSpc>
                <a:spcPct val="100000"/>
              </a:lnSpc>
              <a:spcBef>
                <a:spcPts val="0"/>
              </a:spcBef>
              <a:spcAft>
                <a:spcPts val="0"/>
              </a:spcAft>
              <a:buSzPts val="1100"/>
              <a:buNone/>
            </a:pPr>
            <a:r>
              <a:rPr lang="en-US" sz="1200">
                <a:solidFill>
                  <a:schemeClr val="dk1"/>
                </a:solidFill>
                <a:latin typeface="Roboto"/>
                <a:ea typeface="Roboto"/>
                <a:cs typeface="Roboto"/>
                <a:sym typeface="Roboto"/>
              </a:rPr>
              <a:t>The successful manufacturing of All-Solid-State Batteries relies on addressing the mechanical considerations of solid electrolytes, achieving defect-free fabrication processes, and optimizing processing techniques. Innovations in cold sintering, high-energy ball milling, and thin-film deposition methods are paving the way for enhanced performance in ASSBs. However, overcoming challenges related to scalability, moisture sensitivity, and interface stability will be essential for realizing the full potential of ASSB technology in commercial applications.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b154957aa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dirty="0">
                <a:solidFill>
                  <a:schemeClr val="dk1"/>
                </a:solidFill>
              </a:rPr>
              <a:t>Conclusion</a:t>
            </a:r>
          </a:p>
          <a:p>
            <a:pPr marL="0" lvl="0" indent="0" algn="l" rtl="0">
              <a:lnSpc>
                <a:spcPct val="115000"/>
              </a:lnSpc>
              <a:spcBef>
                <a:spcPts val="1800"/>
              </a:spcBef>
              <a:spcAft>
                <a:spcPts val="0"/>
              </a:spcAft>
              <a:buClr>
                <a:schemeClr val="dk1"/>
              </a:buClr>
              <a:buSzPts val="1100"/>
              <a:buFont typeface="Arial"/>
              <a:buNone/>
            </a:pPr>
            <a:endParaRPr sz="1700" dirty="0">
              <a:solidFill>
                <a:schemeClr val="dk1"/>
              </a:solidFill>
            </a:endParaRPr>
          </a:p>
          <a:p>
            <a:pPr marL="0" lvl="0" indent="0" algn="l" rtl="0">
              <a:spcBef>
                <a:spcPts val="400"/>
              </a:spcBef>
              <a:spcAft>
                <a:spcPts val="0"/>
              </a:spcAft>
              <a:buNone/>
            </a:pPr>
            <a:r>
              <a:rPr lang="en-US" sz="1200" dirty="0">
                <a:solidFill>
                  <a:schemeClr val="dk1"/>
                </a:solidFill>
                <a:latin typeface="Roboto"/>
                <a:ea typeface="Roboto"/>
                <a:cs typeface="Roboto"/>
                <a:sym typeface="Roboto"/>
              </a:rPr>
              <a:t>The stability and performance of All-Solid-State Batteries are heavily influenced by the interactions at solid electrolyte interfaces. Addressing challenges related to stability requirements, failure modes, mechanical integrity, current density distribution, and SSE-cathode compatibility is vital for advancing ASSB technology. </a:t>
            </a:r>
            <a:endParaRPr sz="1200" dirty="0">
              <a:solidFill>
                <a:schemeClr val="dk1"/>
              </a:solidFill>
              <a:latin typeface="Roboto"/>
              <a:ea typeface="Roboto"/>
              <a:cs typeface="Roboto"/>
              <a:sym typeface="Roboto"/>
            </a:endParaRPr>
          </a:p>
          <a:p>
            <a:pPr marL="0" lvl="0" indent="0" algn="l" rtl="0">
              <a:spcBef>
                <a:spcPts val="0"/>
              </a:spcBef>
              <a:spcAft>
                <a:spcPts val="0"/>
              </a:spcAft>
              <a:buNone/>
            </a:pPr>
            <a:r>
              <a:rPr lang="en-US" sz="1200" dirty="0">
                <a:solidFill>
                  <a:schemeClr val="dk1"/>
                </a:solidFill>
                <a:latin typeface="Roboto"/>
                <a:ea typeface="Roboto"/>
                <a:cs typeface="Roboto"/>
                <a:sym typeface="Roboto"/>
              </a:rPr>
              <a:t>Innovations in protective coatings and improved understanding of interface dynamics will be key to enhancing the reliability and efficiency of ASSBs in practical applications.</a:t>
            </a:r>
            <a:endParaRPr dirty="0"/>
          </a:p>
        </p:txBody>
      </p:sp>
      <p:sp>
        <p:nvSpPr>
          <p:cNvPr id="140" name="Google Shape;140;g31b154957aa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b154957aa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31b154957aa_1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US">
                <a:solidFill>
                  <a:schemeClr val="dk1"/>
                </a:solidFill>
              </a:rPr>
              <a:t>Overall, </a:t>
            </a:r>
            <a:r>
              <a:rPr lang="en-US" b="1">
                <a:solidFill>
                  <a:schemeClr val="dk1"/>
                </a:solidFill>
              </a:rPr>
              <a:t>solid-state battery development</a:t>
            </a:r>
            <a:r>
              <a:rPr lang="en-US">
                <a:solidFill>
                  <a:schemeClr val="dk1"/>
                </a:solidFill>
              </a:rPr>
              <a:t> represents a </a:t>
            </a:r>
            <a:r>
              <a:rPr lang="en-US" b="1">
                <a:solidFill>
                  <a:schemeClr val="dk1"/>
                </a:solidFill>
              </a:rPr>
              <a:t>complex balancing act</a:t>
            </a:r>
            <a:r>
              <a:rPr lang="en-US">
                <a:solidFill>
                  <a:schemeClr val="dk1"/>
                </a:solidFill>
              </a:rPr>
              <a:t> between improving </a:t>
            </a:r>
            <a:r>
              <a:rPr lang="en-US" b="1">
                <a:solidFill>
                  <a:schemeClr val="dk1"/>
                </a:solidFill>
              </a:rPr>
              <a:t>interface stability</a:t>
            </a:r>
            <a:r>
              <a:rPr lang="en-US">
                <a:solidFill>
                  <a:schemeClr val="dk1"/>
                </a:solidFill>
              </a:rPr>
              <a:t>, managing </a:t>
            </a:r>
            <a:r>
              <a:rPr lang="en-US" b="1">
                <a:solidFill>
                  <a:schemeClr val="dk1"/>
                </a:solidFill>
              </a:rPr>
              <a:t>lithium metal anode challenges</a:t>
            </a:r>
            <a:r>
              <a:rPr lang="en-US">
                <a:solidFill>
                  <a:schemeClr val="dk1"/>
                </a:solidFill>
              </a:rPr>
              <a:t>, and optimizing </a:t>
            </a:r>
            <a:r>
              <a:rPr lang="en-US" b="1">
                <a:solidFill>
                  <a:schemeClr val="dk1"/>
                </a:solidFill>
              </a:rPr>
              <a:t>overall cell architecture</a:t>
            </a:r>
            <a:r>
              <a:rPr lang="en-US">
                <a:solidFill>
                  <a:schemeClr val="dk1"/>
                </a:solidFill>
              </a:rPr>
              <a:t> for long-term performance.</a:t>
            </a:r>
            <a:endParaRPr>
              <a:solidFill>
                <a:schemeClr val="dk1"/>
              </a:solidFill>
            </a:endParaRPr>
          </a:p>
          <a:p>
            <a:pPr marL="457200" marR="0" lvl="0" indent="-228600" algn="l" rtl="0">
              <a:lnSpc>
                <a:spcPct val="100000"/>
              </a:lnSpc>
              <a:spcBef>
                <a:spcPts val="0"/>
              </a:spcBef>
              <a:spcAft>
                <a:spcPts val="0"/>
              </a:spcAft>
              <a:buClr>
                <a:srgbClr val="000000"/>
              </a:buClr>
              <a:buSzPts val="1100"/>
              <a:buFont typeface="Arial"/>
              <a:buNone/>
            </a:pPr>
            <a:endParaRPr>
              <a:solidFill>
                <a:schemeClr val="dk1"/>
              </a:solidFill>
            </a:endParaRPr>
          </a:p>
          <a:p>
            <a:pPr marL="457200" marR="0" lvl="0" indent="-228600" algn="l" rtl="0">
              <a:lnSpc>
                <a:spcPct val="100000"/>
              </a:lnSpc>
              <a:spcBef>
                <a:spcPts val="0"/>
              </a:spcBef>
              <a:spcAft>
                <a:spcPts val="0"/>
              </a:spcAft>
              <a:buClr>
                <a:srgbClr val="000000"/>
              </a:buClr>
              <a:buSzPts val="1100"/>
              <a:buFont typeface="Arial"/>
              <a:buNone/>
            </a:pPr>
            <a:r>
              <a:rPr lang="en-US" sz="1200">
                <a:solidFill>
                  <a:schemeClr val="dk1"/>
                </a:solidFill>
                <a:latin typeface="Roboto"/>
                <a:ea typeface="Roboto"/>
                <a:cs typeface="Roboto"/>
                <a:sym typeface="Roboto"/>
              </a:rPr>
              <a:t>While there is significant potential for higher energy densities in solid-state batteries, precise calculations are often lacking in studies. </a:t>
            </a:r>
            <a:endParaRPr sz="1200">
              <a:solidFill>
                <a:schemeClr val="dk1"/>
              </a:solidFill>
              <a:latin typeface="Roboto"/>
              <a:ea typeface="Roboto"/>
              <a:cs typeface="Roboto"/>
              <a:sym typeface="Roboto"/>
            </a:endParaRPr>
          </a:p>
          <a:p>
            <a:pPr marL="457200" marR="0" lvl="0" indent="-228600" algn="l" rtl="0">
              <a:lnSpc>
                <a:spcPct val="100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457200" marR="0" lvl="0" indent="-228600" algn="l" rtl="0">
              <a:lnSpc>
                <a:spcPct val="100000"/>
              </a:lnSpc>
              <a:spcBef>
                <a:spcPts val="0"/>
              </a:spcBef>
              <a:spcAft>
                <a:spcPts val="0"/>
              </a:spcAft>
              <a:buClr>
                <a:srgbClr val="000000"/>
              </a:buClr>
              <a:buSzPts val="1100"/>
              <a:buFont typeface="Arial"/>
              <a:buNone/>
            </a:pPr>
            <a:r>
              <a:rPr lang="en-US" sz="1200">
                <a:solidFill>
                  <a:schemeClr val="dk1"/>
                </a:solidFill>
                <a:latin typeface="Roboto"/>
                <a:ea typeface="Roboto"/>
                <a:cs typeface="Roboto"/>
                <a:sym typeface="Roboto"/>
              </a:rPr>
              <a:t>As research progresses, these challenges will need to be carefully navigated to unlock the full potential of solid-state batteries in commercial applications.</a:t>
            </a:r>
            <a:endParaRPr sz="12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 name="Google Shape;1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9"/>
          <p:cNvSpPr>
            <a:spLocks noGrp="1"/>
          </p:cNvSpPr>
          <p:nvPr>
            <p:ph type="pic" idx="2"/>
          </p:nvPr>
        </p:nvSpPr>
        <p:spPr>
          <a:xfrm>
            <a:off x="5183188" y="987425"/>
            <a:ext cx="6172200" cy="4873625"/>
          </a:xfrm>
          <a:prstGeom prst="rect">
            <a:avLst/>
          </a:prstGeom>
          <a:noFill/>
          <a:ln>
            <a:noFill/>
          </a:ln>
        </p:spPr>
      </p:sp>
      <p:sp>
        <p:nvSpPr>
          <p:cNvPr id="64" name="Google Shape;64;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hyperlink" Target="https://www.sciencedirect.com/science/article/abs/pii/S0957582024007961" TargetMode="External"/><Relationship Id="rId13" Type="http://schemas.openxmlformats.org/officeDocument/2006/relationships/hyperlink" Target="https://www.youtube.com/watch?v=8V7BJm0dbGA" TargetMode="External"/><Relationship Id="rId18" Type="http://schemas.openxmlformats.org/officeDocument/2006/relationships/hyperlink" Target="https://www.redwaypower.com/sodium-ion-battery-advantages-and-disadvantages/" TargetMode="External"/><Relationship Id="rId3" Type="http://schemas.openxmlformats.org/officeDocument/2006/relationships/hyperlink" Target="https://iopscience.iop.org/article/10.1149/2.1571707jes" TargetMode="External"/><Relationship Id="rId21" Type="http://schemas.openxmlformats.org/officeDocument/2006/relationships/hyperlink" Target="https://www.woodmac.com/news/opinion/sodium-ion-batteries-disrupt/" TargetMode="External"/><Relationship Id="rId7" Type="http://schemas.openxmlformats.org/officeDocument/2006/relationships/hyperlink" Target="https://academic.oup.com/nsr/article/10/6/nwad098/7115328" TargetMode="External"/><Relationship Id="rId12" Type="http://schemas.openxmlformats.org/officeDocument/2006/relationships/hyperlink" Target="https://spectrum.ieee.org/semi-solid-state-battery" TargetMode="External"/><Relationship Id="rId17" Type="http://schemas.openxmlformats.org/officeDocument/2006/relationships/hyperlink" Target="https://www.mitsubishicritical.com/resources/blog/the-runaway-review/sodium-ion/" TargetMode="External"/><Relationship Id="rId2" Type="http://schemas.openxmlformats.org/officeDocument/2006/relationships/notesSlide" Target="../notesSlides/notesSlide28.xml"/><Relationship Id="rId16" Type="http://schemas.openxmlformats.org/officeDocument/2006/relationships/hyperlink" Target="https://youtu.be/bdF1rH9q8qs?si=i7gutO-TFUqsVyP9" TargetMode="External"/><Relationship Id="rId20" Type="http://schemas.openxmlformats.org/officeDocument/2006/relationships/hyperlink" Target="https://www.ecolithiumbattery.com/sodium-ion-battery/" TargetMode="External"/><Relationship Id="rId1" Type="http://schemas.openxmlformats.org/officeDocument/2006/relationships/slideLayout" Target="../slideLayouts/slideLayout2.xml"/><Relationship Id="rId6" Type="http://schemas.openxmlformats.org/officeDocument/2006/relationships/hyperlink" Target="https://spectrum.ieee.org/semi-solid-state-battery#:~:text=The%20gel's%20structure%20also%20resists,Benz%20to%20commercialize%20advanced%20batteries" TargetMode="External"/><Relationship Id="rId11" Type="http://schemas.openxmlformats.org/officeDocument/2006/relationships/hyperlink" Target="https://www.nature.com/articles/s41467-022-29118-6" TargetMode="External"/><Relationship Id="rId5" Type="http://schemas.openxmlformats.org/officeDocument/2006/relationships/hyperlink" Target="https://electrek.co/2024/06/17/nio-semi-solid-state-ev-battery-maker-ramps-output-621-mi-et7/" TargetMode="External"/><Relationship Id="rId15" Type="http://schemas.openxmlformats.org/officeDocument/2006/relationships/hyperlink" Target="https://youtu.be/RQE56ksVBB4?si=fmWMpIKowMEslcZe" TargetMode="External"/><Relationship Id="rId10" Type="http://schemas.openxmlformats.org/officeDocument/2006/relationships/hyperlink" Target="https://www.detroitnews.com/story/business/autos/ford/2024/05/09/ford-shareholder-meeting-jim-farley-semi-solid-state-batteries/73625910007/#:~:text=Semi%2Dsolid%20state%20batteries%20are%20a%20variation%20of%20that%2C%20typically,the%20semi%2Dsolid%20state%20batteries" TargetMode="External"/><Relationship Id="rId19" Type="http://schemas.openxmlformats.org/officeDocument/2006/relationships/hyperlink" Target="https://www.google.com/imgres?q=sodium%20battery%20for%20EV%20specs&amp;imgurl=https%3A%2F%2Fwww.kesheebattery.com%2Fcdn-cgi%2Fimage%2Fw%3D1445%2Cformat%3Dauto%2Ffiles%2Fsocial-media-manager-headphoto%2Ffd610d2596%2F202312%2FSIB_26700_3500mah-7.jpg&amp;imgrefurl=https%3A%2F%2Fwww.kesheebattery.com%2Fproducts%2Fsodium-ion-battery-sib-26700-3-0-v-3500mah-rechargeable-na-ion-cell-for-diy-ebike-battery-pack&amp;docid=cCFtnsdCelahqM&amp;tbnid=hXe3nSB5XTtOqM&amp;vet=12ahUKEwiUtJC0hYOKAxWSmYkEHejHKQMQM3oECBoQAA..i&amp;w=1000&amp;h=1000&amp;hcb=2&amp;ved=2ahUKEwiUtJC0hYOKAxWSmYkEHejHKQMQM3oECBoQAA" TargetMode="External"/><Relationship Id="rId4" Type="http://schemas.openxmlformats.org/officeDocument/2006/relationships/hyperlink" Target="https://www.sciencedirect.com/science/article/abs/pii/S0378775318303653?via%3Dihub" TargetMode="External"/><Relationship Id="rId9" Type="http://schemas.openxmlformats.org/officeDocument/2006/relationships/hyperlink" Target="https://www.enpower-greentech.com/news/contrasting-semi-solid-lithium-ion-and-lithium-polymer-batteries#:~:text=Semi%2DSolid%20Li%2Dion%20batteries%20(Li%2Dion%20SSB)%20utilize%20a,less%20liquid%20compared%20to%20traditional%20Li%2Dion%20batteries.&amp;text=However%20with%20the%20introduction%20of%20Semi%2DSolid%20Lithium%2Dion,enhances%20safety%20while%20maintaining%20high%20energy%20density" TargetMode="External"/><Relationship Id="rId14" Type="http://schemas.openxmlformats.org/officeDocument/2006/relationships/hyperlink" Target="https://youtu.be/gG2_5GMWf1E?si=3S9jjMr-m1tTJ_Fp" TargetMode="External"/><Relationship Id="rId22" Type="http://schemas.openxmlformats.org/officeDocument/2006/relationships/hyperlink" Target="https://ttconsultants.com/lithium-ion-vs-sodium-ion-batteries-which-is-the-better-o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1" y="6400760"/>
            <a:ext cx="12192000" cy="457240"/>
          </a:xfrm>
          <a:prstGeom prst="rect">
            <a:avLst/>
          </a:prstGeom>
          <a:noFill/>
          <a:ln>
            <a:noFill/>
          </a:ln>
        </p:spPr>
      </p:pic>
      <p:pic>
        <p:nvPicPr>
          <p:cNvPr id="85" name="Google Shape;85;p1"/>
          <p:cNvPicPr preferRelativeResize="0"/>
          <p:nvPr/>
        </p:nvPicPr>
        <p:blipFill rotWithShape="1">
          <a:blip r:embed="rId4">
            <a:alphaModFix/>
          </a:blip>
          <a:srcRect/>
          <a:stretch/>
        </p:blipFill>
        <p:spPr>
          <a:xfrm>
            <a:off x="1" y="92804"/>
            <a:ext cx="12191999" cy="1316702"/>
          </a:xfrm>
          <a:prstGeom prst="rect">
            <a:avLst/>
          </a:prstGeom>
          <a:noFill/>
          <a:ln>
            <a:noFill/>
          </a:ln>
        </p:spPr>
      </p:pic>
      <p:sp>
        <p:nvSpPr>
          <p:cNvPr id="86" name="Google Shape;86;p1"/>
          <p:cNvSpPr txBox="1">
            <a:spLocks noGrp="1"/>
          </p:cNvSpPr>
          <p:nvPr>
            <p:ph type="title"/>
          </p:nvPr>
        </p:nvSpPr>
        <p:spPr>
          <a:xfrm>
            <a:off x="333150" y="1720625"/>
            <a:ext cx="11691900" cy="2749800"/>
          </a:xfrm>
          <a:prstGeom prst="rect">
            <a:avLst/>
          </a:prstGeom>
          <a:noFill/>
          <a:ln>
            <a:noFill/>
          </a:ln>
        </p:spPr>
        <p:txBody>
          <a:bodyPr spcFirstLastPara="1" wrap="square" lIns="91425" tIns="45700" rIns="91425" bIns="45700" anchor="b" anchorCtr="0">
            <a:normAutofit/>
          </a:bodyPr>
          <a:lstStyle/>
          <a:p>
            <a:pPr marL="0" marR="0" lvl="0" indent="0" algn="ctr" rtl="0">
              <a:lnSpc>
                <a:spcPct val="107000"/>
              </a:lnSpc>
              <a:spcBef>
                <a:spcPts val="0"/>
              </a:spcBef>
              <a:spcAft>
                <a:spcPts val="0"/>
              </a:spcAft>
              <a:buClr>
                <a:srgbClr val="000000"/>
              </a:buClr>
              <a:buSzPts val="2700"/>
              <a:buFont typeface="Calibri"/>
              <a:buNone/>
            </a:pPr>
            <a:r>
              <a:rPr lang="en-US" sz="2700" b="1">
                <a:solidFill>
                  <a:srgbClr val="000000"/>
                </a:solidFill>
                <a:highlight>
                  <a:srgbClr val="FFFFFF"/>
                </a:highlight>
              </a:rPr>
              <a:t>ME5535</a:t>
            </a:r>
            <a:r>
              <a:rPr lang="en-US" sz="2700" b="1">
                <a:solidFill>
                  <a:srgbClr val="000000"/>
                </a:solidFill>
                <a:highlight>
                  <a:srgbClr val="FFFFFF"/>
                </a:highlight>
                <a:latin typeface="Calibri"/>
                <a:ea typeface="Calibri"/>
                <a:cs typeface="Calibri"/>
                <a:sym typeface="Calibri"/>
              </a:rPr>
              <a:t> - Introduction to E</a:t>
            </a:r>
            <a:r>
              <a:rPr lang="en-US" sz="2700" b="1">
                <a:solidFill>
                  <a:srgbClr val="000000"/>
                </a:solidFill>
                <a:highlight>
                  <a:srgbClr val="FFFFFF"/>
                </a:highlight>
              </a:rPr>
              <a:t>l</a:t>
            </a:r>
            <a:r>
              <a:rPr lang="en-US" sz="2700" b="1">
                <a:solidFill>
                  <a:srgbClr val="000000"/>
                </a:solidFill>
                <a:highlight>
                  <a:srgbClr val="FFFFFF"/>
                </a:highlight>
                <a:latin typeface="Calibri"/>
                <a:ea typeface="Calibri"/>
                <a:cs typeface="Calibri"/>
                <a:sym typeface="Calibri"/>
              </a:rPr>
              <a:t>ectric Drive Engineering                                                                               </a:t>
            </a:r>
            <a:br>
              <a:rPr lang="en-US" sz="3600" b="1"/>
            </a:br>
            <a:r>
              <a:rPr lang="en-US" sz="4400" b="1">
                <a:solidFill>
                  <a:srgbClr val="ED7D31"/>
                </a:solidFill>
              </a:rPr>
              <a:t>Solid State, Semi-Solid State &amp;</a:t>
            </a:r>
            <a:r>
              <a:rPr lang="en-US" sz="4400" b="1">
                <a:latin typeface="Calibri"/>
                <a:ea typeface="Calibri"/>
                <a:cs typeface="Calibri"/>
                <a:sym typeface="Calibri"/>
              </a:rPr>
              <a:t> </a:t>
            </a:r>
            <a:r>
              <a:rPr lang="en-US" sz="4400" b="1">
                <a:solidFill>
                  <a:srgbClr val="ED7D31"/>
                </a:solidFill>
              </a:rPr>
              <a:t>Sodium Batteries</a:t>
            </a:r>
            <a:br>
              <a:rPr lang="en-US" sz="8000" b="1"/>
            </a:br>
            <a:r>
              <a:rPr lang="en-US" sz="2000" b="1"/>
              <a:t>Fall </a:t>
            </a:r>
            <a:r>
              <a:rPr lang="en-US" sz="2000"/>
              <a:t>2024</a:t>
            </a:r>
            <a:endParaRPr sz="4000"/>
          </a:p>
          <a:p>
            <a:pPr marL="0" marR="0" lvl="0" indent="0" algn="ctr" rtl="0">
              <a:lnSpc>
                <a:spcPct val="107000"/>
              </a:lnSpc>
              <a:spcBef>
                <a:spcPts val="0"/>
              </a:spcBef>
              <a:spcAft>
                <a:spcPts val="0"/>
              </a:spcAft>
              <a:buClr>
                <a:srgbClr val="000000"/>
              </a:buClr>
              <a:buSzPts val="2700"/>
              <a:buFont typeface="Calibri"/>
              <a:buNone/>
            </a:pPr>
            <a:r>
              <a:rPr lang="en-US" sz="4000"/>
              <a:t>Project Group #3</a:t>
            </a:r>
            <a:endParaRPr sz="4000"/>
          </a:p>
        </p:txBody>
      </p:sp>
      <p:sp>
        <p:nvSpPr>
          <p:cNvPr id="87" name="Google Shape;87;p1"/>
          <p:cNvSpPr txBox="1">
            <a:spLocks noGrp="1"/>
          </p:cNvSpPr>
          <p:nvPr>
            <p:ph type="body" idx="1"/>
          </p:nvPr>
        </p:nvSpPr>
        <p:spPr>
          <a:xfrm>
            <a:off x="831850" y="5029325"/>
            <a:ext cx="10523400" cy="1060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888888"/>
              </a:buClr>
              <a:buSzPts val="2800"/>
              <a:buNone/>
            </a:pPr>
            <a:r>
              <a:rPr lang="en-US" sz="2800">
                <a:solidFill>
                  <a:schemeClr val="dk1"/>
                </a:solidFill>
              </a:rPr>
              <a:t>Suryakiran M. George, Michael Wnuk, Sydney Kilgore</a:t>
            </a:r>
            <a:endParaRPr sz="2800">
              <a:solidFill>
                <a:schemeClr val="dk1"/>
              </a:solidFill>
            </a:endParaRPr>
          </a:p>
        </p:txBody>
      </p:sp>
      <p:pic>
        <p:nvPicPr>
          <p:cNvPr id="88" name="Google Shape;88;p1"/>
          <p:cNvPicPr preferRelativeResize="0"/>
          <p:nvPr/>
        </p:nvPicPr>
        <p:blipFill>
          <a:blip r:embed="rId5">
            <a:alphaModFix/>
          </a:blip>
          <a:stretch>
            <a:fillRect/>
          </a:stretch>
        </p:blipFill>
        <p:spPr>
          <a:xfrm>
            <a:off x="0" y="92800"/>
            <a:ext cx="1640775" cy="1851551"/>
          </a:xfrm>
          <a:prstGeom prst="rect">
            <a:avLst/>
          </a:prstGeom>
          <a:noFill/>
          <a:ln>
            <a:noFill/>
          </a:ln>
        </p:spPr>
      </p:pic>
      <p:sp>
        <p:nvSpPr>
          <p:cNvPr id="89" name="Google Shape;89;p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31b154957aa_1_253"/>
          <p:cNvSpPr txBox="1">
            <a:spLocks noGrp="1"/>
          </p:cNvSpPr>
          <p:nvPr>
            <p:ph type="body" idx="1"/>
          </p:nvPr>
        </p:nvSpPr>
        <p:spPr>
          <a:xfrm>
            <a:off x="298250" y="424750"/>
            <a:ext cx="11656800" cy="62967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SzPct val="41403"/>
              <a:buNone/>
            </a:pPr>
            <a:r>
              <a:rPr lang="en-US" sz="4700" b="1"/>
              <a:t>Conclusion</a:t>
            </a:r>
            <a:endParaRPr sz="4400"/>
          </a:p>
          <a:p>
            <a:pPr marL="342900" lvl="0" indent="-342900" algn="l" rtl="0">
              <a:lnSpc>
                <a:spcPct val="90000"/>
              </a:lnSpc>
              <a:spcBef>
                <a:spcPts val="1000"/>
              </a:spcBef>
              <a:spcAft>
                <a:spcPts val="0"/>
              </a:spcAft>
              <a:buClr>
                <a:schemeClr val="dk1"/>
              </a:buClr>
              <a:buSzPct val="100000"/>
              <a:buFont typeface="Noto Sans Symbols"/>
              <a:buChar char="💹"/>
            </a:pPr>
            <a:r>
              <a:rPr lang="en-US" sz="2400"/>
              <a:t>SSEs may offer safety benefits, but they also introduce new challenges, such as the toxicity of certain materials (e.g., sulfides releasing H2S), and unforeseen failure modes that may not be present in liquid systems.</a:t>
            </a:r>
            <a:endParaRPr/>
          </a:p>
          <a:p>
            <a:pPr marL="342900" lvl="0" indent="-342900" algn="l" rtl="0">
              <a:lnSpc>
                <a:spcPct val="90000"/>
              </a:lnSpc>
              <a:spcBef>
                <a:spcPts val="1000"/>
              </a:spcBef>
              <a:spcAft>
                <a:spcPts val="0"/>
              </a:spcAft>
              <a:buClr>
                <a:schemeClr val="dk1"/>
              </a:buClr>
              <a:buSzPct val="100000"/>
              <a:buFont typeface="Noto Sans Symbols"/>
              <a:buChar char="💹"/>
            </a:pPr>
            <a:r>
              <a:rPr lang="en-US" sz="2400"/>
              <a:t>Pragmatic realization is potentially years to decades away</a:t>
            </a:r>
            <a:endParaRPr/>
          </a:p>
          <a:p>
            <a:pPr marL="342900" lvl="0" indent="-342900" algn="l" rtl="0">
              <a:lnSpc>
                <a:spcPct val="90000"/>
              </a:lnSpc>
              <a:spcBef>
                <a:spcPts val="1000"/>
              </a:spcBef>
              <a:spcAft>
                <a:spcPts val="0"/>
              </a:spcAft>
              <a:buClr>
                <a:schemeClr val="dk1"/>
              </a:buClr>
              <a:buSzPct val="100000"/>
              <a:buFont typeface="Noto Sans Symbols"/>
              <a:buChar char="💹"/>
            </a:pPr>
            <a:r>
              <a:rPr lang="en-US" sz="2400"/>
              <a:t>To ensure safety, rigorous testing, smart battery management, and engineering controls like vents or shutdown separators are essential.</a:t>
            </a:r>
            <a:endParaRPr/>
          </a:p>
          <a:p>
            <a:pPr marL="342900" lvl="0" indent="-342900" algn="l" rtl="0">
              <a:lnSpc>
                <a:spcPct val="90000"/>
              </a:lnSpc>
              <a:spcBef>
                <a:spcPts val="1000"/>
              </a:spcBef>
              <a:spcAft>
                <a:spcPts val="0"/>
              </a:spcAft>
              <a:buClr>
                <a:schemeClr val="dk1"/>
              </a:buClr>
              <a:buSzPct val="100000"/>
              <a:buFont typeface="Noto Sans Symbols"/>
              <a:buChar char="💹"/>
            </a:pPr>
            <a:r>
              <a:rPr lang="en-US" sz="2400"/>
              <a:t>Improving conductivity alone is insufficient; a holistic approach focusing on material processing and interface optimization is essential for advancing solid-state battery technology.</a:t>
            </a:r>
            <a:endParaRPr/>
          </a:p>
          <a:p>
            <a:pPr marL="0" lvl="0" indent="0" algn="l" rtl="0">
              <a:lnSpc>
                <a:spcPct val="90000"/>
              </a:lnSpc>
              <a:spcBef>
                <a:spcPts val="1000"/>
              </a:spcBef>
              <a:spcAft>
                <a:spcPts val="0"/>
              </a:spcAft>
              <a:buNone/>
            </a:pPr>
            <a:r>
              <a:rPr lang="en-US" b="1" u="sng">
                <a:solidFill>
                  <a:srgbClr val="C00000"/>
                </a:solidFill>
              </a:rPr>
              <a:t>Specific Rese</a:t>
            </a:r>
            <a:r>
              <a:rPr lang="en-US" b="1" u="sng">
                <a:solidFill>
                  <a:srgbClr val="C00000"/>
                </a:solidFill>
                <a:latin typeface="Calibri"/>
                <a:ea typeface="Calibri"/>
                <a:cs typeface="Calibri"/>
                <a:sym typeface="Calibri"/>
              </a:rPr>
              <a:t>arch Vectors for Future :</a:t>
            </a:r>
            <a:endParaRPr b="1"/>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Scalable manufacturing of low defect density thin ionic conducting solids</a:t>
            </a:r>
            <a:endParaRPr/>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 Characterization methods to determine defect densities at relevant scales</a:t>
            </a:r>
            <a:endParaRPr/>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Increasing ionic conductivity of solid state electrolytes further</a:t>
            </a:r>
            <a:endParaRPr/>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Protective active cathode particle coatings</a:t>
            </a:r>
            <a:endParaRPr/>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Developing high ionic conductivity materials that are deformable or have low melting temperature</a:t>
            </a:r>
            <a:endParaRPr/>
          </a:p>
          <a:p>
            <a:pPr marL="800100" lvl="1" indent="-342900" algn="l" rtl="0">
              <a:lnSpc>
                <a:spcPct val="90000"/>
              </a:lnSpc>
              <a:spcBef>
                <a:spcPts val="1000"/>
              </a:spcBef>
              <a:spcAft>
                <a:spcPts val="0"/>
              </a:spcAft>
              <a:buSzPct val="100000"/>
              <a:buFont typeface="Noto Sans Symbols"/>
              <a:buChar char="⏰"/>
            </a:pPr>
            <a:r>
              <a:rPr lang="en-US">
                <a:latin typeface="Calibri"/>
                <a:ea typeface="Calibri"/>
                <a:cs typeface="Calibri"/>
                <a:sym typeface="Calibri"/>
              </a:rPr>
              <a:t>Increasing active cathode particle fraction in solid state electrodes. </a:t>
            </a:r>
            <a:endParaRPr/>
          </a:p>
          <a:p>
            <a:pPr marL="457200" lvl="0" indent="-228600" algn="l" rtl="0">
              <a:lnSpc>
                <a:spcPct val="90000"/>
              </a:lnSpc>
              <a:spcBef>
                <a:spcPts val="0"/>
              </a:spcBef>
              <a:spcAft>
                <a:spcPts val="0"/>
              </a:spcAft>
              <a:buSzPct val="69498"/>
              <a:buNone/>
            </a:pPr>
            <a:endParaRPr/>
          </a:p>
        </p:txBody>
      </p:sp>
      <p:sp>
        <p:nvSpPr>
          <p:cNvPr id="157" name="Google Shape;157;g31b154957aa_1_2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312414ff1c9_0_12"/>
          <p:cNvPicPr preferRelativeResize="0"/>
          <p:nvPr/>
        </p:nvPicPr>
        <p:blipFill rotWithShape="1">
          <a:blip r:embed="rId3">
            <a:alphaModFix/>
          </a:blip>
          <a:srcRect/>
          <a:stretch/>
        </p:blipFill>
        <p:spPr>
          <a:xfrm>
            <a:off x="1" y="6400760"/>
            <a:ext cx="12192000" cy="457240"/>
          </a:xfrm>
          <a:prstGeom prst="rect">
            <a:avLst/>
          </a:prstGeom>
          <a:noFill/>
          <a:ln>
            <a:noFill/>
          </a:ln>
        </p:spPr>
      </p:pic>
      <p:pic>
        <p:nvPicPr>
          <p:cNvPr id="163" name="Google Shape;163;g312414ff1c9_0_12"/>
          <p:cNvPicPr preferRelativeResize="0"/>
          <p:nvPr/>
        </p:nvPicPr>
        <p:blipFill rotWithShape="1">
          <a:blip r:embed="rId4">
            <a:alphaModFix/>
          </a:blip>
          <a:srcRect/>
          <a:stretch/>
        </p:blipFill>
        <p:spPr>
          <a:xfrm>
            <a:off x="0" y="0"/>
            <a:ext cx="12191998" cy="1316702"/>
          </a:xfrm>
          <a:prstGeom prst="rect">
            <a:avLst/>
          </a:prstGeom>
          <a:noFill/>
          <a:ln>
            <a:noFill/>
          </a:ln>
        </p:spPr>
      </p:pic>
      <p:sp>
        <p:nvSpPr>
          <p:cNvPr id="164" name="Google Shape;164;g312414ff1c9_0_12"/>
          <p:cNvSpPr txBox="1">
            <a:spLocks noGrp="1"/>
          </p:cNvSpPr>
          <p:nvPr>
            <p:ph type="body" idx="1"/>
          </p:nvPr>
        </p:nvSpPr>
        <p:spPr>
          <a:xfrm>
            <a:off x="838200" y="2105950"/>
            <a:ext cx="10515600" cy="2164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6600"/>
              <a:buNone/>
            </a:pPr>
            <a:r>
              <a:rPr lang="en-US" sz="4300" b="1">
                <a:solidFill>
                  <a:srgbClr val="00B050"/>
                </a:solidFill>
              </a:rPr>
              <a:t>Sodium Batteries (Michael)</a:t>
            </a:r>
            <a:r>
              <a:rPr lang="en-US"/>
              <a:t> </a:t>
            </a:r>
            <a:endParaRPr/>
          </a:p>
          <a:p>
            <a:pPr marL="0" lvl="0" indent="0" algn="ctr" rtl="0">
              <a:lnSpc>
                <a:spcPct val="90000"/>
              </a:lnSpc>
              <a:spcBef>
                <a:spcPts val="0"/>
              </a:spcBef>
              <a:spcAft>
                <a:spcPts val="0"/>
              </a:spcAft>
              <a:buClr>
                <a:schemeClr val="dk1"/>
              </a:buClr>
              <a:buSzPts val="6600"/>
              <a:buNone/>
            </a:pPr>
            <a:endParaRPr/>
          </a:p>
          <a:p>
            <a:pPr marL="0" lvl="0" indent="0" algn="ctr" rtl="0">
              <a:lnSpc>
                <a:spcPct val="90000"/>
              </a:lnSpc>
              <a:spcBef>
                <a:spcPts val="0"/>
              </a:spcBef>
              <a:spcAft>
                <a:spcPts val="0"/>
              </a:spcAft>
              <a:buClr>
                <a:schemeClr val="dk1"/>
              </a:buClr>
              <a:buSzPts val="6600"/>
              <a:buNone/>
            </a:pPr>
            <a:endParaRPr/>
          </a:p>
        </p:txBody>
      </p:sp>
      <p:pic>
        <p:nvPicPr>
          <p:cNvPr id="165" name="Google Shape;165;g312414ff1c9_0_12"/>
          <p:cNvPicPr preferRelativeResize="0"/>
          <p:nvPr/>
        </p:nvPicPr>
        <p:blipFill>
          <a:blip r:embed="rId5">
            <a:alphaModFix/>
          </a:blip>
          <a:stretch>
            <a:fillRect/>
          </a:stretch>
        </p:blipFill>
        <p:spPr>
          <a:xfrm>
            <a:off x="3639775" y="2964500"/>
            <a:ext cx="5119426" cy="3072274"/>
          </a:xfrm>
          <a:prstGeom prst="rect">
            <a:avLst/>
          </a:prstGeom>
          <a:noFill/>
          <a:ln>
            <a:noFill/>
          </a:ln>
        </p:spPr>
      </p:pic>
      <p:sp>
        <p:nvSpPr>
          <p:cNvPr id="166" name="Google Shape;166;g312414ff1c9_0_1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12414ff1c9_0_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Top 3 Na-ion Battery Types</a:t>
            </a:r>
            <a:endParaRPr/>
          </a:p>
        </p:txBody>
      </p:sp>
      <p:sp>
        <p:nvSpPr>
          <p:cNvPr id="172" name="Google Shape;172;g312414ff1c9_0_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3" name="Google Shape;173;g312414ff1c9_0_28"/>
          <p:cNvPicPr preferRelativeResize="0"/>
          <p:nvPr/>
        </p:nvPicPr>
        <p:blipFill>
          <a:blip r:embed="rId3">
            <a:alphaModFix/>
          </a:blip>
          <a:stretch>
            <a:fillRect/>
          </a:stretch>
        </p:blipFill>
        <p:spPr>
          <a:xfrm>
            <a:off x="838200" y="1551494"/>
            <a:ext cx="9784975" cy="3044206"/>
          </a:xfrm>
          <a:prstGeom prst="rect">
            <a:avLst/>
          </a:prstGeom>
          <a:noFill/>
          <a:ln>
            <a:noFill/>
          </a:ln>
        </p:spPr>
      </p:pic>
      <p:pic>
        <p:nvPicPr>
          <p:cNvPr id="174" name="Google Shape;174;g312414ff1c9_0_28"/>
          <p:cNvPicPr preferRelativeResize="0"/>
          <p:nvPr/>
        </p:nvPicPr>
        <p:blipFill>
          <a:blip r:embed="rId4">
            <a:alphaModFix/>
          </a:blip>
          <a:stretch>
            <a:fillRect/>
          </a:stretch>
        </p:blipFill>
        <p:spPr>
          <a:xfrm>
            <a:off x="838200" y="4668050"/>
            <a:ext cx="10087425" cy="2189950"/>
          </a:xfrm>
          <a:prstGeom prst="rect">
            <a:avLst/>
          </a:prstGeom>
          <a:noFill/>
          <a:ln>
            <a:noFill/>
          </a:ln>
        </p:spPr>
      </p:pic>
      <p:sp>
        <p:nvSpPr>
          <p:cNvPr id="175" name="Google Shape;175;g312414ff1c9_0_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31a7adf14e5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81" name="Google Shape;181;g31a7adf14e5_0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2" name="Google Shape;182;g31a7adf14e5_0_2"/>
          <p:cNvPicPr preferRelativeResize="0"/>
          <p:nvPr/>
        </p:nvPicPr>
        <p:blipFill>
          <a:blip r:embed="rId3">
            <a:alphaModFix/>
          </a:blip>
          <a:stretch>
            <a:fillRect/>
          </a:stretch>
        </p:blipFill>
        <p:spPr>
          <a:xfrm>
            <a:off x="838200" y="365125"/>
            <a:ext cx="10515600" cy="6309360"/>
          </a:xfrm>
          <a:prstGeom prst="rect">
            <a:avLst/>
          </a:prstGeom>
          <a:noFill/>
          <a:ln>
            <a:noFill/>
          </a:ln>
        </p:spPr>
      </p:pic>
      <p:sp>
        <p:nvSpPr>
          <p:cNvPr id="183" name="Google Shape;183;g31a7adf14e5_0_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315dd131a1c_1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Na-ion on the Rise</a:t>
            </a:r>
            <a:endParaRPr/>
          </a:p>
        </p:txBody>
      </p:sp>
      <p:sp>
        <p:nvSpPr>
          <p:cNvPr id="189" name="Google Shape;189;g315dd131a1c_1_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0" name="Google Shape;190;g315dd131a1c_1_5"/>
          <p:cNvPicPr preferRelativeResize="0"/>
          <p:nvPr/>
        </p:nvPicPr>
        <p:blipFill>
          <a:blip r:embed="rId3">
            <a:alphaModFix/>
          </a:blip>
          <a:stretch>
            <a:fillRect/>
          </a:stretch>
        </p:blipFill>
        <p:spPr>
          <a:xfrm>
            <a:off x="410525" y="2748450"/>
            <a:ext cx="6146375" cy="3837575"/>
          </a:xfrm>
          <a:prstGeom prst="rect">
            <a:avLst/>
          </a:prstGeom>
          <a:noFill/>
          <a:ln>
            <a:noFill/>
          </a:ln>
        </p:spPr>
      </p:pic>
      <p:pic>
        <p:nvPicPr>
          <p:cNvPr id="191" name="Google Shape;191;g315dd131a1c_1_5"/>
          <p:cNvPicPr preferRelativeResize="0"/>
          <p:nvPr/>
        </p:nvPicPr>
        <p:blipFill>
          <a:blip r:embed="rId4">
            <a:alphaModFix/>
          </a:blip>
          <a:stretch>
            <a:fillRect/>
          </a:stretch>
        </p:blipFill>
        <p:spPr>
          <a:xfrm>
            <a:off x="5122925" y="72800"/>
            <a:ext cx="6390975" cy="3195500"/>
          </a:xfrm>
          <a:prstGeom prst="rect">
            <a:avLst/>
          </a:prstGeom>
          <a:noFill/>
          <a:ln>
            <a:noFill/>
          </a:ln>
        </p:spPr>
      </p:pic>
      <p:pic>
        <p:nvPicPr>
          <p:cNvPr id="192" name="Google Shape;192;g315dd131a1c_1_5" descr="How Sodium-ion could fuel next generation of EVs - Asia Times"/>
          <p:cNvPicPr preferRelativeResize="0"/>
          <p:nvPr/>
        </p:nvPicPr>
        <p:blipFill>
          <a:blip r:embed="rId5">
            <a:alphaModFix/>
          </a:blip>
          <a:stretch>
            <a:fillRect/>
          </a:stretch>
        </p:blipFill>
        <p:spPr>
          <a:xfrm>
            <a:off x="6828800" y="3696850"/>
            <a:ext cx="4685100" cy="3044050"/>
          </a:xfrm>
          <a:prstGeom prst="rect">
            <a:avLst/>
          </a:prstGeom>
          <a:noFill/>
          <a:ln>
            <a:noFill/>
          </a:ln>
        </p:spPr>
      </p:pic>
      <p:sp>
        <p:nvSpPr>
          <p:cNvPr id="193" name="Google Shape;193;g315dd131a1c_1_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15dd131a1c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Pros over Na-ion</a:t>
            </a:r>
            <a:endParaRPr/>
          </a:p>
        </p:txBody>
      </p:sp>
      <p:sp>
        <p:nvSpPr>
          <p:cNvPr id="199" name="Google Shape;199;g315dd131a1c_1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00" name="Google Shape;200;g315dd131a1c_1_0" descr="Sodium-ion Battery SIB 26700 3.0 V 3500mAh Rechargeable Na ion Cell for DIY  ebike Battery Pack"/>
          <p:cNvPicPr preferRelativeResize="0"/>
          <p:nvPr/>
        </p:nvPicPr>
        <p:blipFill>
          <a:blip r:embed="rId3">
            <a:alphaModFix/>
          </a:blip>
          <a:stretch>
            <a:fillRect/>
          </a:stretch>
        </p:blipFill>
        <p:spPr>
          <a:xfrm>
            <a:off x="838200" y="1581875"/>
            <a:ext cx="4838701" cy="4838701"/>
          </a:xfrm>
          <a:prstGeom prst="rect">
            <a:avLst/>
          </a:prstGeom>
          <a:noFill/>
          <a:ln>
            <a:noFill/>
          </a:ln>
        </p:spPr>
      </p:pic>
      <p:pic>
        <p:nvPicPr>
          <p:cNvPr id="201" name="Google Shape;201;g315dd131a1c_1_0"/>
          <p:cNvPicPr preferRelativeResize="0"/>
          <p:nvPr/>
        </p:nvPicPr>
        <p:blipFill>
          <a:blip r:embed="rId4">
            <a:alphaModFix/>
          </a:blip>
          <a:stretch>
            <a:fillRect/>
          </a:stretch>
        </p:blipFill>
        <p:spPr>
          <a:xfrm>
            <a:off x="5759100" y="1581875"/>
            <a:ext cx="5734050" cy="4838700"/>
          </a:xfrm>
          <a:prstGeom prst="rect">
            <a:avLst/>
          </a:prstGeom>
          <a:noFill/>
          <a:ln>
            <a:noFill/>
          </a:ln>
        </p:spPr>
      </p:pic>
      <p:sp>
        <p:nvSpPr>
          <p:cNvPr id="202" name="Google Shape;202;g315dd131a1c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15dd131a1c_1_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Challenges of Na-ion</a:t>
            </a:r>
            <a:endParaRPr/>
          </a:p>
        </p:txBody>
      </p:sp>
      <p:sp>
        <p:nvSpPr>
          <p:cNvPr id="208" name="Google Shape;208;g315dd131a1c_1_1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Lower Energy Density</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US"/>
              <a:t>Heavier and Bulkier</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Development stage</a:t>
            </a:r>
            <a:endParaRPr/>
          </a:p>
          <a:p>
            <a:pPr marL="457200" lvl="0" indent="0" algn="l" rtl="0">
              <a:spcBef>
                <a:spcPts val="1000"/>
              </a:spcBef>
              <a:spcAft>
                <a:spcPts val="0"/>
              </a:spcAft>
              <a:buNone/>
            </a:pPr>
            <a:endParaRPr/>
          </a:p>
        </p:txBody>
      </p:sp>
      <p:pic>
        <p:nvPicPr>
          <p:cNvPr id="209" name="Google Shape;209;g315dd131a1c_1_10"/>
          <p:cNvPicPr preferRelativeResize="0"/>
          <p:nvPr/>
        </p:nvPicPr>
        <p:blipFill>
          <a:blip r:embed="rId3">
            <a:alphaModFix/>
          </a:blip>
          <a:stretch>
            <a:fillRect/>
          </a:stretch>
        </p:blipFill>
        <p:spPr>
          <a:xfrm>
            <a:off x="5245880" y="1825625"/>
            <a:ext cx="5894744" cy="4351199"/>
          </a:xfrm>
          <a:prstGeom prst="rect">
            <a:avLst/>
          </a:prstGeom>
          <a:noFill/>
          <a:ln>
            <a:noFill/>
          </a:ln>
        </p:spPr>
      </p:pic>
      <p:sp>
        <p:nvSpPr>
          <p:cNvPr id="210" name="Google Shape;210;g315dd131a1c_1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1b3f267656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Components - Anode</a:t>
            </a:r>
            <a:endParaRPr/>
          </a:p>
        </p:txBody>
      </p:sp>
      <p:sp>
        <p:nvSpPr>
          <p:cNvPr id="216" name="Google Shape;216;g31b3f267656_0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7" name="Google Shape;217;g31b3f267656_0_1"/>
          <p:cNvPicPr preferRelativeResize="0"/>
          <p:nvPr/>
        </p:nvPicPr>
        <p:blipFill>
          <a:blip r:embed="rId3">
            <a:alphaModFix/>
          </a:blip>
          <a:stretch>
            <a:fillRect/>
          </a:stretch>
        </p:blipFill>
        <p:spPr>
          <a:xfrm>
            <a:off x="152400" y="1585100"/>
            <a:ext cx="5042150" cy="4872851"/>
          </a:xfrm>
          <a:prstGeom prst="rect">
            <a:avLst/>
          </a:prstGeom>
          <a:noFill/>
          <a:ln>
            <a:noFill/>
          </a:ln>
        </p:spPr>
      </p:pic>
      <p:pic>
        <p:nvPicPr>
          <p:cNvPr id="218" name="Google Shape;218;g31b3f267656_0_1"/>
          <p:cNvPicPr preferRelativeResize="0"/>
          <p:nvPr/>
        </p:nvPicPr>
        <p:blipFill>
          <a:blip r:embed="rId4">
            <a:alphaModFix/>
          </a:blip>
          <a:stretch>
            <a:fillRect/>
          </a:stretch>
        </p:blipFill>
        <p:spPr>
          <a:xfrm>
            <a:off x="5250676" y="1690825"/>
            <a:ext cx="6103125" cy="4169508"/>
          </a:xfrm>
          <a:prstGeom prst="rect">
            <a:avLst/>
          </a:prstGeom>
          <a:noFill/>
          <a:ln>
            <a:noFill/>
          </a:ln>
        </p:spPr>
      </p:pic>
      <p:sp>
        <p:nvSpPr>
          <p:cNvPr id="219" name="Google Shape;219;g31b3f267656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31b3f267656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Applications of Na-ion Batteries</a:t>
            </a:r>
            <a:endParaRPr/>
          </a:p>
        </p:txBody>
      </p:sp>
      <p:sp>
        <p:nvSpPr>
          <p:cNvPr id="225" name="Google Shape;225;g31b3f267656_0_6"/>
          <p:cNvSpPr txBox="1">
            <a:spLocks noGrp="1"/>
          </p:cNvSpPr>
          <p:nvPr>
            <p:ph type="body" idx="1"/>
          </p:nvPr>
        </p:nvSpPr>
        <p:spPr>
          <a:xfrm>
            <a:off x="973675" y="1614900"/>
            <a:ext cx="105156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a:t>Grid Energy Storage</a:t>
            </a:r>
            <a:endParaRPr/>
          </a:p>
          <a:p>
            <a:pPr marL="0" lvl="0" indent="0" algn="l" rtl="0">
              <a:lnSpc>
                <a:spcPct val="150000"/>
              </a:lnSpc>
              <a:spcBef>
                <a:spcPts val="1000"/>
              </a:spcBef>
              <a:spcAft>
                <a:spcPts val="0"/>
              </a:spcAft>
              <a:buNone/>
            </a:pPr>
            <a:r>
              <a:rPr lang="en-US"/>
              <a:t>Electric Vehicles</a:t>
            </a:r>
            <a:endParaRPr/>
          </a:p>
          <a:p>
            <a:pPr marL="0" lvl="0" indent="0" algn="l" rtl="0">
              <a:lnSpc>
                <a:spcPct val="150000"/>
              </a:lnSpc>
              <a:spcBef>
                <a:spcPts val="1000"/>
              </a:spcBef>
              <a:spcAft>
                <a:spcPts val="0"/>
              </a:spcAft>
              <a:buNone/>
            </a:pPr>
            <a:r>
              <a:rPr lang="en-US"/>
              <a:t>Renewable Energy Storage</a:t>
            </a:r>
            <a:endParaRPr/>
          </a:p>
          <a:p>
            <a:pPr marL="0" lvl="0" indent="0" algn="l" rtl="0">
              <a:lnSpc>
                <a:spcPct val="150000"/>
              </a:lnSpc>
              <a:spcBef>
                <a:spcPts val="1000"/>
              </a:spcBef>
              <a:spcAft>
                <a:spcPts val="0"/>
              </a:spcAft>
              <a:buNone/>
            </a:pPr>
            <a:r>
              <a:rPr lang="en-US"/>
              <a:t>Industrial/Heavy-Duty Applications</a:t>
            </a:r>
            <a:endParaRPr/>
          </a:p>
          <a:p>
            <a:pPr marL="0" lvl="0" indent="0" algn="l" rtl="0">
              <a:lnSpc>
                <a:spcPct val="150000"/>
              </a:lnSpc>
              <a:spcBef>
                <a:spcPts val="1000"/>
              </a:spcBef>
              <a:spcAft>
                <a:spcPts val="0"/>
              </a:spcAft>
              <a:buNone/>
            </a:pPr>
            <a:r>
              <a:rPr lang="en-US"/>
              <a:t>Military and Aerospace</a:t>
            </a:r>
            <a:endParaRPr/>
          </a:p>
          <a:p>
            <a:pPr marL="0" lvl="0" indent="0" algn="l" rtl="0">
              <a:spcBef>
                <a:spcPts val="1000"/>
              </a:spcBef>
              <a:spcAft>
                <a:spcPts val="0"/>
              </a:spcAft>
              <a:buNone/>
            </a:pPr>
            <a:endParaRPr/>
          </a:p>
        </p:txBody>
      </p:sp>
      <p:pic>
        <p:nvPicPr>
          <p:cNvPr id="226" name="Google Shape;226;g31b3f267656_0_6"/>
          <p:cNvPicPr preferRelativeResize="0"/>
          <p:nvPr/>
        </p:nvPicPr>
        <p:blipFill>
          <a:blip r:embed="rId3">
            <a:alphaModFix/>
          </a:blip>
          <a:stretch>
            <a:fillRect/>
          </a:stretch>
        </p:blipFill>
        <p:spPr>
          <a:xfrm>
            <a:off x="6277923" y="1614900"/>
            <a:ext cx="5662551" cy="3025525"/>
          </a:xfrm>
          <a:prstGeom prst="rect">
            <a:avLst/>
          </a:prstGeom>
          <a:noFill/>
          <a:ln>
            <a:noFill/>
          </a:ln>
        </p:spPr>
      </p:pic>
      <p:sp>
        <p:nvSpPr>
          <p:cNvPr id="227" name="Google Shape;227;g31b3f267656_0_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31a7adf14e5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33" name="Google Shape;233;g31a7adf14e5_0_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g31a7adf14e5_0_14"/>
          <p:cNvPicPr preferRelativeResize="0"/>
          <p:nvPr/>
        </p:nvPicPr>
        <p:blipFill>
          <a:blip r:embed="rId3">
            <a:alphaModFix/>
          </a:blip>
          <a:stretch>
            <a:fillRect/>
          </a:stretch>
        </p:blipFill>
        <p:spPr>
          <a:xfrm>
            <a:off x="599200" y="365125"/>
            <a:ext cx="11041501" cy="6101300"/>
          </a:xfrm>
          <a:prstGeom prst="rect">
            <a:avLst/>
          </a:prstGeom>
          <a:noFill/>
          <a:ln>
            <a:noFill/>
          </a:ln>
        </p:spPr>
      </p:pic>
      <p:sp>
        <p:nvSpPr>
          <p:cNvPr id="235" name="Google Shape;235;g31a7adf14e5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g312414ff1c9_0_0"/>
          <p:cNvPicPr preferRelativeResize="0"/>
          <p:nvPr/>
        </p:nvPicPr>
        <p:blipFill rotWithShape="1">
          <a:blip r:embed="rId3">
            <a:alphaModFix/>
          </a:blip>
          <a:srcRect/>
          <a:stretch/>
        </p:blipFill>
        <p:spPr>
          <a:xfrm>
            <a:off x="1" y="6400760"/>
            <a:ext cx="12192000" cy="457240"/>
          </a:xfrm>
          <a:prstGeom prst="rect">
            <a:avLst/>
          </a:prstGeom>
          <a:noFill/>
          <a:ln>
            <a:noFill/>
          </a:ln>
        </p:spPr>
      </p:pic>
      <p:pic>
        <p:nvPicPr>
          <p:cNvPr id="95" name="Google Shape;95;g312414ff1c9_0_0"/>
          <p:cNvPicPr preferRelativeResize="0"/>
          <p:nvPr/>
        </p:nvPicPr>
        <p:blipFill rotWithShape="1">
          <a:blip r:embed="rId4">
            <a:alphaModFix/>
          </a:blip>
          <a:srcRect/>
          <a:stretch/>
        </p:blipFill>
        <p:spPr>
          <a:xfrm>
            <a:off x="0" y="0"/>
            <a:ext cx="12191998" cy="1316702"/>
          </a:xfrm>
          <a:prstGeom prst="rect">
            <a:avLst/>
          </a:prstGeom>
          <a:noFill/>
          <a:ln>
            <a:noFill/>
          </a:ln>
        </p:spPr>
      </p:pic>
      <p:sp>
        <p:nvSpPr>
          <p:cNvPr id="96" name="Google Shape;96;g312414ff1c9_0_0"/>
          <p:cNvSpPr txBox="1">
            <a:spLocks noGrp="1"/>
          </p:cNvSpPr>
          <p:nvPr>
            <p:ph type="body" idx="1"/>
          </p:nvPr>
        </p:nvSpPr>
        <p:spPr>
          <a:xfrm>
            <a:off x="838200" y="1587775"/>
            <a:ext cx="10515600" cy="2164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6600"/>
              <a:buNone/>
            </a:pPr>
            <a:r>
              <a:rPr lang="en-US" sz="4300" b="1">
                <a:solidFill>
                  <a:srgbClr val="00B050"/>
                </a:solidFill>
              </a:rPr>
              <a:t>Solid State Batteries (Surya)</a:t>
            </a:r>
            <a:endParaRPr sz="3100"/>
          </a:p>
          <a:p>
            <a:pPr marL="0" lvl="0" indent="0" algn="ctr" rtl="0">
              <a:lnSpc>
                <a:spcPct val="90000"/>
              </a:lnSpc>
              <a:spcBef>
                <a:spcPts val="0"/>
              </a:spcBef>
              <a:spcAft>
                <a:spcPts val="0"/>
              </a:spcAft>
              <a:buClr>
                <a:schemeClr val="dk1"/>
              </a:buClr>
              <a:buSzPts val="6600"/>
              <a:buNone/>
            </a:pPr>
            <a:endParaRPr/>
          </a:p>
          <a:p>
            <a:pPr marL="0" lvl="0" indent="0" algn="ctr" rtl="0">
              <a:lnSpc>
                <a:spcPct val="90000"/>
              </a:lnSpc>
              <a:spcBef>
                <a:spcPts val="0"/>
              </a:spcBef>
              <a:spcAft>
                <a:spcPts val="0"/>
              </a:spcAft>
              <a:buClr>
                <a:schemeClr val="dk1"/>
              </a:buClr>
              <a:buSzPts val="6600"/>
              <a:buNone/>
            </a:pPr>
            <a:endParaRPr/>
          </a:p>
        </p:txBody>
      </p:sp>
      <p:pic>
        <p:nvPicPr>
          <p:cNvPr id="97" name="Google Shape;97;g312414ff1c9_0_0"/>
          <p:cNvPicPr preferRelativeResize="0"/>
          <p:nvPr/>
        </p:nvPicPr>
        <p:blipFill>
          <a:blip r:embed="rId5">
            <a:alphaModFix/>
          </a:blip>
          <a:stretch>
            <a:fillRect/>
          </a:stretch>
        </p:blipFill>
        <p:spPr>
          <a:xfrm>
            <a:off x="2363725" y="2563475"/>
            <a:ext cx="7223751" cy="3345725"/>
          </a:xfrm>
          <a:prstGeom prst="rect">
            <a:avLst/>
          </a:prstGeom>
          <a:noFill/>
          <a:ln>
            <a:noFill/>
          </a:ln>
        </p:spPr>
      </p:pic>
      <p:sp>
        <p:nvSpPr>
          <p:cNvPr id="98" name="Google Shape;98;g312414ff1c9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312414ff1c9_0_6"/>
          <p:cNvPicPr preferRelativeResize="0"/>
          <p:nvPr/>
        </p:nvPicPr>
        <p:blipFill rotWithShape="1">
          <a:blip r:embed="rId3">
            <a:alphaModFix/>
          </a:blip>
          <a:srcRect/>
          <a:stretch/>
        </p:blipFill>
        <p:spPr>
          <a:xfrm>
            <a:off x="1" y="6400760"/>
            <a:ext cx="12192000" cy="457240"/>
          </a:xfrm>
          <a:prstGeom prst="rect">
            <a:avLst/>
          </a:prstGeom>
          <a:noFill/>
          <a:ln>
            <a:noFill/>
          </a:ln>
        </p:spPr>
      </p:pic>
      <p:pic>
        <p:nvPicPr>
          <p:cNvPr id="241" name="Google Shape;241;g312414ff1c9_0_6"/>
          <p:cNvPicPr preferRelativeResize="0"/>
          <p:nvPr/>
        </p:nvPicPr>
        <p:blipFill rotWithShape="1">
          <a:blip r:embed="rId4">
            <a:alphaModFix/>
          </a:blip>
          <a:srcRect/>
          <a:stretch/>
        </p:blipFill>
        <p:spPr>
          <a:xfrm>
            <a:off x="0" y="0"/>
            <a:ext cx="12191998" cy="1316702"/>
          </a:xfrm>
          <a:prstGeom prst="rect">
            <a:avLst/>
          </a:prstGeom>
          <a:noFill/>
          <a:ln>
            <a:noFill/>
          </a:ln>
        </p:spPr>
      </p:pic>
      <p:sp>
        <p:nvSpPr>
          <p:cNvPr id="242" name="Google Shape;242;g312414ff1c9_0_6"/>
          <p:cNvSpPr txBox="1">
            <a:spLocks noGrp="1"/>
          </p:cNvSpPr>
          <p:nvPr>
            <p:ph type="body" idx="1"/>
          </p:nvPr>
        </p:nvSpPr>
        <p:spPr>
          <a:xfrm>
            <a:off x="838200" y="2105950"/>
            <a:ext cx="10515600" cy="2164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6600"/>
              <a:buNone/>
            </a:pPr>
            <a:r>
              <a:rPr lang="en-US" sz="4300" b="1">
                <a:solidFill>
                  <a:srgbClr val="00B050"/>
                </a:solidFill>
              </a:rPr>
              <a:t>Semi-Solid State Batteries (Sydney)</a:t>
            </a:r>
            <a:endParaRPr/>
          </a:p>
          <a:p>
            <a:pPr marL="0" lvl="0" indent="0" algn="ctr" rtl="0">
              <a:lnSpc>
                <a:spcPct val="90000"/>
              </a:lnSpc>
              <a:spcBef>
                <a:spcPts val="0"/>
              </a:spcBef>
              <a:spcAft>
                <a:spcPts val="0"/>
              </a:spcAft>
              <a:buClr>
                <a:schemeClr val="dk1"/>
              </a:buClr>
              <a:buSzPts val="6600"/>
              <a:buNone/>
            </a:pPr>
            <a:endParaRPr/>
          </a:p>
          <a:p>
            <a:pPr marL="0" lvl="0" indent="0" algn="ctr" rtl="0">
              <a:lnSpc>
                <a:spcPct val="90000"/>
              </a:lnSpc>
              <a:spcBef>
                <a:spcPts val="0"/>
              </a:spcBef>
              <a:spcAft>
                <a:spcPts val="0"/>
              </a:spcAft>
              <a:buClr>
                <a:schemeClr val="dk1"/>
              </a:buClr>
              <a:buSzPts val="6600"/>
              <a:buNone/>
            </a:pPr>
            <a:endParaRPr/>
          </a:p>
        </p:txBody>
      </p:sp>
      <p:sp>
        <p:nvSpPr>
          <p:cNvPr id="243" name="Google Shape;243;g312414ff1c9_0_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312414ff1c9_0_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Semi-Solid State Batteries</a:t>
            </a:r>
            <a:endParaRPr/>
          </a:p>
        </p:txBody>
      </p:sp>
      <p:sp>
        <p:nvSpPr>
          <p:cNvPr id="249" name="Google Shape;249;g312414ff1c9_0_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A hybrid between solid and liquid batteries</a:t>
            </a:r>
            <a:endParaRPr/>
          </a:p>
          <a:p>
            <a:pPr marL="914400" lvl="1" indent="-342900" algn="l" rtl="0">
              <a:spcBef>
                <a:spcPts val="0"/>
              </a:spcBef>
              <a:spcAft>
                <a:spcPts val="0"/>
              </a:spcAft>
              <a:buSzPts val="1800"/>
              <a:buChar char="•"/>
            </a:pPr>
            <a:r>
              <a:rPr lang="en-US"/>
              <a:t>Uses solid conductive material and liquid electrolytes</a:t>
            </a:r>
            <a:endParaRPr/>
          </a:p>
          <a:p>
            <a:pPr marL="457200" lvl="0" indent="-342900" algn="l" rtl="0">
              <a:spcBef>
                <a:spcPts val="0"/>
              </a:spcBef>
              <a:spcAft>
                <a:spcPts val="0"/>
              </a:spcAft>
              <a:buSzPts val="1800"/>
              <a:buChar char="•"/>
            </a:pPr>
            <a:r>
              <a:rPr lang="en-US"/>
              <a:t>Incorporates positives from Liquid batteries and Solid batteries</a:t>
            </a:r>
            <a:endParaRPr/>
          </a:p>
          <a:p>
            <a:pPr marL="457200" lvl="0" indent="-342900" algn="l" rtl="0">
              <a:spcBef>
                <a:spcPts val="0"/>
              </a:spcBef>
              <a:spcAft>
                <a:spcPts val="0"/>
              </a:spcAft>
              <a:buSzPts val="1800"/>
              <a:buChar char="•"/>
            </a:pPr>
            <a:r>
              <a:rPr lang="en-US"/>
              <a:t>Main manufactures: WeLion, FAW group, SAIC Group, CATL and BYD</a:t>
            </a:r>
            <a:endParaRPr/>
          </a:p>
        </p:txBody>
      </p:sp>
      <p:pic>
        <p:nvPicPr>
          <p:cNvPr id="250" name="Google Shape;250;g312414ff1c9_0_23"/>
          <p:cNvPicPr preferRelativeResize="0"/>
          <p:nvPr/>
        </p:nvPicPr>
        <p:blipFill rotWithShape="1">
          <a:blip r:embed="rId3">
            <a:alphaModFix/>
          </a:blip>
          <a:srcRect b="11111"/>
          <a:stretch/>
        </p:blipFill>
        <p:spPr>
          <a:xfrm>
            <a:off x="2519875" y="3395800"/>
            <a:ext cx="7152249" cy="3178650"/>
          </a:xfrm>
          <a:prstGeom prst="rect">
            <a:avLst/>
          </a:prstGeom>
          <a:noFill/>
          <a:ln>
            <a:noFill/>
          </a:ln>
        </p:spPr>
      </p:pic>
      <p:sp>
        <p:nvSpPr>
          <p:cNvPr id="251" name="Google Shape;251;g312414ff1c9_0_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15dd131a1c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Advantages</a:t>
            </a:r>
            <a:endParaRPr/>
          </a:p>
        </p:txBody>
      </p:sp>
      <p:sp>
        <p:nvSpPr>
          <p:cNvPr id="257" name="Google Shape;257;g315dd131a1c_0_1"/>
          <p:cNvSpPr txBox="1">
            <a:spLocks noGrp="1"/>
          </p:cNvSpPr>
          <p:nvPr>
            <p:ph type="body" idx="1"/>
          </p:nvPr>
        </p:nvSpPr>
        <p:spPr>
          <a:xfrm>
            <a:off x="294500" y="1825625"/>
            <a:ext cx="7482600" cy="4351200"/>
          </a:xfrm>
          <a:prstGeom prst="rect">
            <a:avLst/>
          </a:prstGeom>
        </p:spPr>
        <p:txBody>
          <a:bodyPr spcFirstLastPara="1" wrap="square" lIns="91425" tIns="45700" rIns="91425" bIns="45700" anchor="t" anchorCtr="0">
            <a:normAutofit/>
          </a:bodyPr>
          <a:lstStyle/>
          <a:p>
            <a:pPr marL="457200" lvl="0" indent="-408781" algn="l" rtl="0">
              <a:lnSpc>
                <a:spcPct val="70000"/>
              </a:lnSpc>
              <a:spcBef>
                <a:spcPts val="1000"/>
              </a:spcBef>
              <a:spcAft>
                <a:spcPts val="0"/>
              </a:spcAft>
              <a:buSzPts val="2838"/>
              <a:buChar char="•"/>
            </a:pPr>
            <a:r>
              <a:rPr lang="en-US" sz="2837" b="1" u="sng"/>
              <a:t>Advantages over Liquid Batteries:</a:t>
            </a:r>
            <a:endParaRPr sz="2837" b="1" u="sng"/>
          </a:p>
          <a:p>
            <a:pPr marL="914400" lvl="1" indent="-383381" algn="l" rtl="0">
              <a:lnSpc>
                <a:spcPct val="70000"/>
              </a:lnSpc>
              <a:spcBef>
                <a:spcPts val="0"/>
              </a:spcBef>
              <a:spcAft>
                <a:spcPts val="0"/>
              </a:spcAft>
              <a:buSzPts val="2438"/>
              <a:buChar char="•"/>
            </a:pPr>
            <a:r>
              <a:rPr lang="en-US" sz="2437"/>
              <a:t>More efficient conduction</a:t>
            </a:r>
            <a:endParaRPr sz="2437"/>
          </a:p>
          <a:p>
            <a:pPr marL="1371600" lvl="2" indent="-383381" algn="l" rtl="0">
              <a:lnSpc>
                <a:spcPct val="70000"/>
              </a:lnSpc>
              <a:spcBef>
                <a:spcPts val="0"/>
              </a:spcBef>
              <a:spcAft>
                <a:spcPts val="0"/>
              </a:spcAft>
              <a:buSzPts val="2438"/>
              <a:buChar char="•"/>
            </a:pPr>
            <a:r>
              <a:rPr lang="en-US" sz="2437"/>
              <a:t>Solid conductors </a:t>
            </a:r>
            <a:endParaRPr sz="2437"/>
          </a:p>
          <a:p>
            <a:pPr marL="914400" lvl="1" indent="-383381" algn="l" rtl="0">
              <a:lnSpc>
                <a:spcPct val="70000"/>
              </a:lnSpc>
              <a:spcBef>
                <a:spcPts val="0"/>
              </a:spcBef>
              <a:spcAft>
                <a:spcPts val="0"/>
              </a:spcAft>
              <a:buSzPts val="2438"/>
              <a:buChar char="•"/>
            </a:pPr>
            <a:r>
              <a:rPr lang="en-US" sz="2437"/>
              <a:t>Faster charging </a:t>
            </a:r>
            <a:endParaRPr sz="2437"/>
          </a:p>
          <a:p>
            <a:pPr marL="914400" lvl="1" indent="-383381" algn="l" rtl="0">
              <a:lnSpc>
                <a:spcPct val="70000"/>
              </a:lnSpc>
              <a:spcBef>
                <a:spcPts val="0"/>
              </a:spcBef>
              <a:spcAft>
                <a:spcPts val="0"/>
              </a:spcAft>
              <a:buSzPts val="2438"/>
              <a:buChar char="•"/>
            </a:pPr>
            <a:r>
              <a:rPr lang="en-US" sz="2437"/>
              <a:t>Longer lifespan </a:t>
            </a:r>
            <a:endParaRPr sz="2437"/>
          </a:p>
          <a:p>
            <a:pPr marL="914400" lvl="1" indent="-383381" algn="l" rtl="0">
              <a:lnSpc>
                <a:spcPct val="70000"/>
              </a:lnSpc>
              <a:spcBef>
                <a:spcPts val="0"/>
              </a:spcBef>
              <a:spcAft>
                <a:spcPts val="0"/>
              </a:spcAft>
              <a:buSzPts val="2438"/>
              <a:buChar char="•"/>
            </a:pPr>
            <a:r>
              <a:rPr lang="en-US" sz="2437"/>
              <a:t>Safer </a:t>
            </a:r>
            <a:endParaRPr sz="2437"/>
          </a:p>
          <a:p>
            <a:pPr marL="914400" lvl="1" indent="-383381" algn="l" rtl="0">
              <a:lnSpc>
                <a:spcPct val="70000"/>
              </a:lnSpc>
              <a:spcBef>
                <a:spcPts val="0"/>
              </a:spcBef>
              <a:spcAft>
                <a:spcPts val="0"/>
              </a:spcAft>
              <a:buSzPts val="2438"/>
              <a:buChar char="•"/>
            </a:pPr>
            <a:r>
              <a:rPr lang="en-US" sz="2437"/>
              <a:t>Higher energy density </a:t>
            </a:r>
            <a:endParaRPr sz="2437"/>
          </a:p>
          <a:p>
            <a:pPr marL="457200" lvl="0" indent="-381000" algn="l" rtl="0">
              <a:lnSpc>
                <a:spcPct val="70000"/>
              </a:lnSpc>
              <a:spcBef>
                <a:spcPts val="0"/>
              </a:spcBef>
              <a:spcAft>
                <a:spcPts val="0"/>
              </a:spcAft>
              <a:buSzPts val="2400"/>
              <a:buChar char="•"/>
            </a:pPr>
            <a:r>
              <a:rPr lang="en-US" sz="2400" b="1" u="sng"/>
              <a:t>Advantages over Solid Batteries:</a:t>
            </a:r>
            <a:endParaRPr sz="2400" b="1" u="sng"/>
          </a:p>
          <a:p>
            <a:pPr marL="914400" lvl="1" indent="-381000" algn="l" rtl="0">
              <a:lnSpc>
                <a:spcPct val="70000"/>
              </a:lnSpc>
              <a:spcBef>
                <a:spcPts val="0"/>
              </a:spcBef>
              <a:spcAft>
                <a:spcPts val="0"/>
              </a:spcAft>
              <a:buSzPts val="2400"/>
              <a:buChar char="•"/>
            </a:pPr>
            <a:r>
              <a:rPr lang="en-US"/>
              <a:t>Easier to manufacture </a:t>
            </a:r>
            <a:endParaRPr/>
          </a:p>
          <a:p>
            <a:pPr marL="1371600" lvl="2" indent="-381000" algn="l" rtl="0">
              <a:lnSpc>
                <a:spcPct val="70000"/>
              </a:lnSpc>
              <a:spcBef>
                <a:spcPts val="0"/>
              </a:spcBef>
              <a:spcAft>
                <a:spcPts val="0"/>
              </a:spcAft>
              <a:buSzPts val="2400"/>
              <a:buChar char="•"/>
            </a:pPr>
            <a:r>
              <a:rPr lang="en-US" sz="2400"/>
              <a:t>Share materials and manufacturing process with liquid batteries</a:t>
            </a:r>
            <a:endParaRPr sz="2400"/>
          </a:p>
          <a:p>
            <a:pPr marL="914400" lvl="1" indent="-381000" algn="l" rtl="0">
              <a:lnSpc>
                <a:spcPct val="70000"/>
              </a:lnSpc>
              <a:spcBef>
                <a:spcPts val="0"/>
              </a:spcBef>
              <a:spcAft>
                <a:spcPts val="0"/>
              </a:spcAft>
              <a:buSzPts val="2400"/>
              <a:buChar char="•"/>
            </a:pPr>
            <a:r>
              <a:rPr lang="en-US"/>
              <a:t>Cheaper </a:t>
            </a:r>
            <a:endParaRPr/>
          </a:p>
          <a:p>
            <a:pPr marL="914400" lvl="1" indent="-381000" algn="l" rtl="0">
              <a:lnSpc>
                <a:spcPct val="70000"/>
              </a:lnSpc>
              <a:spcBef>
                <a:spcPts val="0"/>
              </a:spcBef>
              <a:spcAft>
                <a:spcPts val="0"/>
              </a:spcAft>
              <a:buSzPts val="2400"/>
              <a:buChar char="•"/>
            </a:pPr>
            <a:r>
              <a:rPr lang="en-US"/>
              <a:t>Currently available </a:t>
            </a:r>
            <a:endParaRPr/>
          </a:p>
        </p:txBody>
      </p:sp>
      <p:pic>
        <p:nvPicPr>
          <p:cNvPr id="258" name="Google Shape;258;g315dd131a1c_0_1"/>
          <p:cNvPicPr preferRelativeResize="0"/>
          <p:nvPr/>
        </p:nvPicPr>
        <p:blipFill rotWithShape="1">
          <a:blip r:embed="rId3">
            <a:alphaModFix/>
          </a:blip>
          <a:srcRect l="19401" r="11822"/>
          <a:stretch/>
        </p:blipFill>
        <p:spPr>
          <a:xfrm>
            <a:off x="7533925" y="1429750"/>
            <a:ext cx="4293524" cy="4612274"/>
          </a:xfrm>
          <a:prstGeom prst="rect">
            <a:avLst/>
          </a:prstGeom>
          <a:noFill/>
          <a:ln>
            <a:noFill/>
          </a:ln>
        </p:spPr>
      </p:pic>
      <p:sp>
        <p:nvSpPr>
          <p:cNvPr id="259" name="Google Shape;259;g315dd131a1c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15dd131a1c_0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Disadvantages</a:t>
            </a:r>
            <a:endParaRPr/>
          </a:p>
        </p:txBody>
      </p:sp>
      <p:sp>
        <p:nvSpPr>
          <p:cNvPr id="265" name="Google Shape;265;g315dd131a1c_0_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b="1" u="sng"/>
              <a:t>Disadvantages to Solid batteries</a:t>
            </a:r>
            <a:endParaRPr b="1" u="sng"/>
          </a:p>
          <a:p>
            <a:pPr marL="914400" lvl="1" indent="-381000" algn="l" rtl="0">
              <a:spcBef>
                <a:spcPts val="0"/>
              </a:spcBef>
              <a:spcAft>
                <a:spcPts val="0"/>
              </a:spcAft>
              <a:buSzPts val="2400"/>
              <a:buChar char="•"/>
            </a:pPr>
            <a:r>
              <a:rPr lang="en-US"/>
              <a:t>Lower energy density</a:t>
            </a:r>
            <a:endParaRPr/>
          </a:p>
          <a:p>
            <a:pPr marL="914400" lvl="1" indent="-381000" algn="l" rtl="0">
              <a:spcBef>
                <a:spcPts val="0"/>
              </a:spcBef>
              <a:spcAft>
                <a:spcPts val="0"/>
              </a:spcAft>
              <a:buSzPts val="2400"/>
              <a:buChar char="•"/>
            </a:pPr>
            <a:r>
              <a:rPr lang="en-US"/>
              <a:t>Shorter Lifespan</a:t>
            </a:r>
            <a:endParaRPr/>
          </a:p>
          <a:p>
            <a:pPr marL="914400" lvl="1" indent="-381000" algn="l" rtl="0">
              <a:spcBef>
                <a:spcPts val="0"/>
              </a:spcBef>
              <a:spcAft>
                <a:spcPts val="0"/>
              </a:spcAft>
              <a:buSzPts val="2400"/>
              <a:buChar char="•"/>
            </a:pPr>
            <a:r>
              <a:rPr lang="en-US"/>
              <a:t>More Dangerous</a:t>
            </a:r>
            <a:endParaRPr/>
          </a:p>
          <a:p>
            <a:pPr marL="1371600" lvl="2" indent="-387350" algn="l" rtl="0">
              <a:spcBef>
                <a:spcPts val="0"/>
              </a:spcBef>
              <a:spcAft>
                <a:spcPts val="0"/>
              </a:spcAft>
              <a:buSzPts val="2500"/>
              <a:buChar char="•"/>
            </a:pPr>
            <a:r>
              <a:rPr lang="en-US" sz="2400"/>
              <a:t>Higher chance of leakage and Thermal Runaway</a:t>
            </a:r>
            <a:r>
              <a:rPr lang="en-US" sz="2500"/>
              <a:t> </a:t>
            </a:r>
            <a:endParaRPr sz="2500"/>
          </a:p>
          <a:p>
            <a:pPr marL="457200" lvl="0" indent="-406400" algn="l" rtl="0">
              <a:spcBef>
                <a:spcPts val="0"/>
              </a:spcBef>
              <a:spcAft>
                <a:spcPts val="0"/>
              </a:spcAft>
              <a:buSzPts val="2800"/>
              <a:buChar char="•"/>
            </a:pPr>
            <a:r>
              <a:rPr lang="en-US" sz="2800" b="1" u="sng"/>
              <a:t>Disadvantages to Liquid Batteries</a:t>
            </a:r>
            <a:endParaRPr sz="2800" b="1" u="sng"/>
          </a:p>
          <a:p>
            <a:pPr marL="914400" lvl="1" indent="-381000" algn="l" rtl="0">
              <a:spcBef>
                <a:spcPts val="0"/>
              </a:spcBef>
              <a:spcAft>
                <a:spcPts val="0"/>
              </a:spcAft>
              <a:buSzPts val="2400"/>
              <a:buChar char="•"/>
            </a:pPr>
            <a:r>
              <a:rPr lang="en-US"/>
              <a:t>More expensive</a:t>
            </a:r>
            <a:endParaRPr/>
          </a:p>
        </p:txBody>
      </p:sp>
      <p:sp>
        <p:nvSpPr>
          <p:cNvPr id="266" name="Google Shape;266;g315dd131a1c_0_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15dd131a1c_0_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Gel Polymer</a:t>
            </a:r>
            <a:endParaRPr/>
          </a:p>
        </p:txBody>
      </p:sp>
      <p:sp>
        <p:nvSpPr>
          <p:cNvPr id="272" name="Google Shape;272;g315dd131a1c_0_28"/>
          <p:cNvSpPr txBox="1">
            <a:spLocks noGrp="1"/>
          </p:cNvSpPr>
          <p:nvPr>
            <p:ph type="body" idx="1"/>
          </p:nvPr>
        </p:nvSpPr>
        <p:spPr>
          <a:xfrm>
            <a:off x="537300" y="1542100"/>
            <a:ext cx="112587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Solid conductive material mixed with liquid electrolytes form gel substance</a:t>
            </a:r>
            <a:endParaRPr/>
          </a:p>
          <a:p>
            <a:pPr marL="914400" lvl="1" indent="-342900" algn="l" rtl="0">
              <a:spcBef>
                <a:spcPts val="0"/>
              </a:spcBef>
              <a:spcAft>
                <a:spcPts val="0"/>
              </a:spcAft>
              <a:buSzPts val="1800"/>
              <a:buChar char="•"/>
            </a:pPr>
            <a:r>
              <a:rPr lang="en-US"/>
              <a:t>Solid material consists of carbon black, anode and cathode particles and lithium salts</a:t>
            </a:r>
            <a:endParaRPr/>
          </a:p>
          <a:p>
            <a:pPr marL="457200" lvl="0" indent="-342900" algn="l" rtl="0">
              <a:spcBef>
                <a:spcPts val="0"/>
              </a:spcBef>
              <a:spcAft>
                <a:spcPts val="0"/>
              </a:spcAft>
              <a:buSzPts val="1800"/>
              <a:buChar char="•"/>
            </a:pPr>
            <a:r>
              <a:rPr lang="en-US"/>
              <a:t>Gel substance increases efficiency of conductivity</a:t>
            </a:r>
            <a:endParaRPr/>
          </a:p>
          <a:p>
            <a:pPr marL="457200" lvl="0" indent="-342900" algn="l" rtl="0">
              <a:spcBef>
                <a:spcPts val="0"/>
              </a:spcBef>
              <a:spcAft>
                <a:spcPts val="0"/>
              </a:spcAft>
              <a:buSzPts val="1800"/>
              <a:buChar char="•"/>
            </a:pPr>
            <a:r>
              <a:rPr lang="en-US"/>
              <a:t>Faster charging than liquid batteries</a:t>
            </a:r>
            <a:endParaRPr/>
          </a:p>
          <a:p>
            <a:pPr marL="457200" lvl="0" indent="-342900" algn="l" rtl="0">
              <a:spcBef>
                <a:spcPts val="0"/>
              </a:spcBef>
              <a:spcAft>
                <a:spcPts val="0"/>
              </a:spcAft>
              <a:buSzPts val="1800"/>
              <a:buChar char="•"/>
            </a:pPr>
            <a:r>
              <a:rPr lang="en-US"/>
              <a:t>Resists formation of dendrites </a:t>
            </a:r>
            <a:endParaRPr/>
          </a:p>
          <a:p>
            <a:pPr marL="914400" lvl="1" indent="-342900" algn="l" rtl="0">
              <a:spcBef>
                <a:spcPts val="0"/>
              </a:spcBef>
              <a:spcAft>
                <a:spcPts val="0"/>
              </a:spcAft>
              <a:buSzPts val="1800"/>
              <a:buChar char="•"/>
            </a:pPr>
            <a:r>
              <a:rPr lang="en-US"/>
              <a:t>Longer lifespan than liquid batteries </a:t>
            </a:r>
            <a:endParaRPr/>
          </a:p>
        </p:txBody>
      </p:sp>
      <p:pic>
        <p:nvPicPr>
          <p:cNvPr id="273" name="Google Shape;273;g315dd131a1c_0_28"/>
          <p:cNvPicPr preferRelativeResize="0"/>
          <p:nvPr/>
        </p:nvPicPr>
        <p:blipFill>
          <a:blip r:embed="rId3">
            <a:alphaModFix/>
          </a:blip>
          <a:stretch>
            <a:fillRect/>
          </a:stretch>
        </p:blipFill>
        <p:spPr>
          <a:xfrm>
            <a:off x="6177000" y="3516925"/>
            <a:ext cx="6015000" cy="3341075"/>
          </a:xfrm>
          <a:prstGeom prst="rect">
            <a:avLst/>
          </a:prstGeom>
          <a:noFill/>
          <a:ln>
            <a:noFill/>
          </a:ln>
        </p:spPr>
      </p:pic>
      <p:sp>
        <p:nvSpPr>
          <p:cNvPr id="274" name="Google Shape;274;g315dd131a1c_0_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15dd131a1c_0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Safety </a:t>
            </a:r>
            <a:endParaRPr/>
          </a:p>
        </p:txBody>
      </p:sp>
      <p:sp>
        <p:nvSpPr>
          <p:cNvPr id="280" name="Google Shape;280;g315dd131a1c_0_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Safety of semi solid batteries is increased because of the decrease in liquid electrolytes</a:t>
            </a:r>
            <a:endParaRPr/>
          </a:p>
          <a:p>
            <a:pPr marL="457200" lvl="0" indent="-342900" algn="l" rtl="0">
              <a:spcBef>
                <a:spcPts val="0"/>
              </a:spcBef>
              <a:spcAft>
                <a:spcPts val="0"/>
              </a:spcAft>
              <a:buSzPts val="1800"/>
              <a:buChar char="•"/>
            </a:pPr>
            <a:r>
              <a:rPr lang="en-US"/>
              <a:t>Liquid electrolytes lead to thermal runaway and leaking</a:t>
            </a:r>
            <a:endParaRPr/>
          </a:p>
          <a:p>
            <a:pPr marL="914400" lvl="1" indent="-342900" algn="l" rtl="0">
              <a:spcBef>
                <a:spcPts val="0"/>
              </a:spcBef>
              <a:spcAft>
                <a:spcPts val="0"/>
              </a:spcAft>
              <a:buSzPts val="1800"/>
              <a:buChar char="•"/>
            </a:pPr>
            <a:r>
              <a:rPr lang="en-US"/>
              <a:t>Causes fires</a:t>
            </a:r>
            <a:endParaRPr/>
          </a:p>
          <a:p>
            <a:pPr marL="457200" lvl="0" indent="-342900" algn="l" rtl="0">
              <a:spcBef>
                <a:spcPts val="0"/>
              </a:spcBef>
              <a:spcAft>
                <a:spcPts val="0"/>
              </a:spcAft>
              <a:buSzPts val="1800"/>
              <a:buChar char="•"/>
            </a:pPr>
            <a:r>
              <a:rPr lang="en-US"/>
              <a:t>&lt;5% to enhance safety</a:t>
            </a:r>
            <a:endParaRPr/>
          </a:p>
        </p:txBody>
      </p:sp>
      <p:pic>
        <p:nvPicPr>
          <p:cNvPr id="281" name="Google Shape;281;g315dd131a1c_0_8"/>
          <p:cNvPicPr preferRelativeResize="0"/>
          <p:nvPr/>
        </p:nvPicPr>
        <p:blipFill>
          <a:blip r:embed="rId3">
            <a:alphaModFix/>
          </a:blip>
          <a:stretch>
            <a:fillRect/>
          </a:stretch>
        </p:blipFill>
        <p:spPr>
          <a:xfrm>
            <a:off x="2232435" y="3925075"/>
            <a:ext cx="7727125" cy="2932925"/>
          </a:xfrm>
          <a:prstGeom prst="rect">
            <a:avLst/>
          </a:prstGeom>
          <a:noFill/>
          <a:ln>
            <a:noFill/>
          </a:ln>
        </p:spPr>
      </p:pic>
      <p:sp>
        <p:nvSpPr>
          <p:cNvPr id="282" name="Google Shape;282;g315dd131a1c_0_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15dd131a1c_0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Energy Density</a:t>
            </a:r>
            <a:endParaRPr/>
          </a:p>
        </p:txBody>
      </p:sp>
      <p:sp>
        <p:nvSpPr>
          <p:cNvPr id="288" name="Google Shape;288;g315dd131a1c_0_13"/>
          <p:cNvSpPr txBox="1">
            <a:spLocks noGrp="1"/>
          </p:cNvSpPr>
          <p:nvPr>
            <p:ph type="body" idx="1"/>
          </p:nvPr>
        </p:nvSpPr>
        <p:spPr>
          <a:xfrm>
            <a:off x="838200" y="1521850"/>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a:t>Between 350-400 Wh/kg</a:t>
            </a:r>
            <a:endParaRPr/>
          </a:p>
          <a:p>
            <a:pPr marL="914400" lvl="1" indent="-381000" algn="l" rtl="0">
              <a:spcBef>
                <a:spcPts val="0"/>
              </a:spcBef>
              <a:spcAft>
                <a:spcPts val="0"/>
              </a:spcAft>
              <a:buSzPts val="2400"/>
              <a:buChar char="•"/>
            </a:pPr>
            <a:r>
              <a:rPr lang="en-US"/>
              <a:t>Higher energy densities achieved by optimizing pack structures and alternative electrodes with higher specific capacities</a:t>
            </a:r>
            <a:endParaRPr/>
          </a:p>
          <a:p>
            <a:pPr marL="457200" lvl="0" indent="-406400" algn="l" rtl="0">
              <a:spcBef>
                <a:spcPts val="0"/>
              </a:spcBef>
              <a:spcAft>
                <a:spcPts val="0"/>
              </a:spcAft>
              <a:buSzPts val="2800"/>
              <a:buChar char="•"/>
            </a:pPr>
            <a:r>
              <a:rPr lang="en-US"/>
              <a:t>Not as high as solid batteries</a:t>
            </a:r>
            <a:endParaRPr/>
          </a:p>
          <a:p>
            <a:pPr marL="457200" lvl="0" indent="-342900" algn="l" rtl="0">
              <a:spcBef>
                <a:spcPts val="0"/>
              </a:spcBef>
              <a:spcAft>
                <a:spcPts val="0"/>
              </a:spcAft>
              <a:buSzPts val="1800"/>
              <a:buChar char="•"/>
            </a:pPr>
            <a:r>
              <a:rPr lang="en-US"/>
              <a:t>Higher energy density cause by </a:t>
            </a:r>
            <a:endParaRPr/>
          </a:p>
          <a:p>
            <a:pPr marL="914400" lvl="1" indent="-342900" algn="l" rtl="0">
              <a:spcBef>
                <a:spcPts val="0"/>
              </a:spcBef>
              <a:spcAft>
                <a:spcPts val="0"/>
              </a:spcAft>
              <a:buSzPts val="1800"/>
              <a:buChar char="•"/>
            </a:pPr>
            <a:r>
              <a:rPr lang="en-US"/>
              <a:t>Using high voltage cathode and lithium metal anode</a:t>
            </a:r>
            <a:endParaRPr/>
          </a:p>
          <a:p>
            <a:pPr marL="914400" lvl="1" indent="-342900" algn="l" rtl="0">
              <a:spcBef>
                <a:spcPts val="0"/>
              </a:spcBef>
              <a:spcAft>
                <a:spcPts val="0"/>
              </a:spcAft>
              <a:buSzPts val="1800"/>
              <a:buChar char="•"/>
            </a:pPr>
            <a:r>
              <a:rPr lang="en-US"/>
              <a:t>Higher ionic conductivity</a:t>
            </a:r>
            <a:endParaRPr/>
          </a:p>
        </p:txBody>
      </p:sp>
      <p:pic>
        <p:nvPicPr>
          <p:cNvPr id="289" name="Google Shape;289;g315dd131a1c_0_13"/>
          <p:cNvPicPr preferRelativeResize="0"/>
          <p:nvPr/>
        </p:nvPicPr>
        <p:blipFill rotWithShape="1">
          <a:blip r:embed="rId3">
            <a:alphaModFix/>
          </a:blip>
          <a:srcRect/>
          <a:stretch/>
        </p:blipFill>
        <p:spPr>
          <a:xfrm>
            <a:off x="7331400" y="3839150"/>
            <a:ext cx="4860600" cy="3018850"/>
          </a:xfrm>
          <a:prstGeom prst="rect">
            <a:avLst/>
          </a:prstGeom>
          <a:noFill/>
          <a:ln>
            <a:noFill/>
          </a:ln>
        </p:spPr>
      </p:pic>
      <p:sp>
        <p:nvSpPr>
          <p:cNvPr id="290" name="Google Shape;290;g315dd131a1c_0_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15dd131a1c_0_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NIO &amp; WeLion semi solid battery</a:t>
            </a:r>
            <a:endParaRPr/>
          </a:p>
        </p:txBody>
      </p:sp>
      <p:sp>
        <p:nvSpPr>
          <p:cNvPr id="296" name="Google Shape;296;g315dd131a1c_0_23"/>
          <p:cNvSpPr txBox="1">
            <a:spLocks noGrp="1"/>
          </p:cNvSpPr>
          <p:nvPr>
            <p:ph type="body" idx="1"/>
          </p:nvPr>
        </p:nvSpPr>
        <p:spPr>
          <a:xfrm>
            <a:off x="838200" y="1562350"/>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Leaders in Semi-solid batteries</a:t>
            </a:r>
            <a:endParaRPr/>
          </a:p>
          <a:p>
            <a:pPr marL="457200" lvl="0" indent="-342900" algn="l" rtl="0">
              <a:spcBef>
                <a:spcPts val="0"/>
              </a:spcBef>
              <a:spcAft>
                <a:spcPts val="0"/>
              </a:spcAft>
              <a:buSzPts val="1800"/>
              <a:buChar char="•"/>
            </a:pPr>
            <a:r>
              <a:rPr lang="en-US"/>
              <a:t>150 kWh</a:t>
            </a:r>
            <a:endParaRPr/>
          </a:p>
          <a:p>
            <a:pPr marL="457200" lvl="0" indent="-342900" algn="l" rtl="0">
              <a:spcBef>
                <a:spcPts val="0"/>
              </a:spcBef>
              <a:spcAft>
                <a:spcPts val="0"/>
              </a:spcAft>
              <a:buSzPts val="1800"/>
              <a:buChar char="•"/>
            </a:pPr>
            <a:r>
              <a:rPr lang="en-US"/>
              <a:t>hybrid electrolyte Si-C composite anode and ultra-high Nicathode</a:t>
            </a:r>
            <a:endParaRPr/>
          </a:p>
          <a:p>
            <a:pPr marL="457200" lvl="0" indent="-342900" algn="l" rtl="0">
              <a:spcBef>
                <a:spcPts val="0"/>
              </a:spcBef>
              <a:spcAft>
                <a:spcPts val="0"/>
              </a:spcAft>
              <a:buSzPts val="1800"/>
              <a:buChar char="•"/>
            </a:pPr>
            <a:r>
              <a:rPr lang="en-US"/>
              <a:t>Energy density: </a:t>
            </a:r>
            <a:endParaRPr/>
          </a:p>
          <a:p>
            <a:pPr marL="914400" lvl="1" indent="-342900" algn="l" rtl="0">
              <a:spcBef>
                <a:spcPts val="0"/>
              </a:spcBef>
              <a:spcAft>
                <a:spcPts val="0"/>
              </a:spcAft>
              <a:buSzPts val="1800"/>
              <a:buChar char="•"/>
            </a:pPr>
            <a:r>
              <a:rPr lang="en-US"/>
              <a:t>360 Wh/kg individually</a:t>
            </a:r>
            <a:endParaRPr/>
          </a:p>
          <a:p>
            <a:pPr marL="914400" lvl="1" indent="-342900" algn="l" rtl="0">
              <a:spcBef>
                <a:spcPts val="0"/>
              </a:spcBef>
              <a:spcAft>
                <a:spcPts val="0"/>
              </a:spcAft>
              <a:buSzPts val="1800"/>
              <a:buChar char="•"/>
            </a:pPr>
            <a:r>
              <a:rPr lang="en-US"/>
              <a:t>260 Wh/kg when packaged together</a:t>
            </a:r>
            <a:endParaRPr/>
          </a:p>
          <a:p>
            <a:pPr marL="457200" lvl="0" indent="-342900" algn="l" rtl="0">
              <a:spcBef>
                <a:spcPts val="0"/>
              </a:spcBef>
              <a:spcAft>
                <a:spcPts val="0"/>
              </a:spcAft>
              <a:buSzPts val="1800"/>
              <a:buChar char="•"/>
            </a:pPr>
            <a:r>
              <a:rPr lang="en-US"/>
              <a:t>1000 km driving range on single charge</a:t>
            </a:r>
            <a:endParaRPr/>
          </a:p>
          <a:p>
            <a:pPr marL="457200" lvl="0" indent="-342900" algn="l" rtl="0">
              <a:spcBef>
                <a:spcPts val="0"/>
              </a:spcBef>
              <a:spcAft>
                <a:spcPts val="0"/>
              </a:spcAft>
              <a:buSzPts val="1800"/>
              <a:buChar char="•"/>
            </a:pPr>
            <a:r>
              <a:rPr lang="en-US"/>
              <a:t>Liquid speculated to be 10-15 wt%</a:t>
            </a:r>
            <a:endParaRPr/>
          </a:p>
        </p:txBody>
      </p:sp>
      <p:pic>
        <p:nvPicPr>
          <p:cNvPr id="297" name="Google Shape;297;g315dd131a1c_0_23"/>
          <p:cNvPicPr preferRelativeResize="0"/>
          <p:nvPr/>
        </p:nvPicPr>
        <p:blipFill rotWithShape="1">
          <a:blip r:embed="rId3">
            <a:alphaModFix/>
          </a:blip>
          <a:srcRect t="14492" b="15119"/>
          <a:stretch/>
        </p:blipFill>
        <p:spPr>
          <a:xfrm>
            <a:off x="720425" y="4577975"/>
            <a:ext cx="5250476" cy="1847850"/>
          </a:xfrm>
          <a:prstGeom prst="rect">
            <a:avLst/>
          </a:prstGeom>
          <a:noFill/>
          <a:ln>
            <a:noFill/>
          </a:ln>
        </p:spPr>
      </p:pic>
      <p:pic>
        <p:nvPicPr>
          <p:cNvPr id="298" name="Google Shape;298;g315dd131a1c_0_23"/>
          <p:cNvPicPr preferRelativeResize="0"/>
          <p:nvPr/>
        </p:nvPicPr>
        <p:blipFill>
          <a:blip r:embed="rId4">
            <a:alphaModFix/>
          </a:blip>
          <a:stretch>
            <a:fillRect/>
          </a:stretch>
        </p:blipFill>
        <p:spPr>
          <a:xfrm>
            <a:off x="7449332" y="3286825"/>
            <a:ext cx="3851375" cy="2884800"/>
          </a:xfrm>
          <a:prstGeom prst="rect">
            <a:avLst/>
          </a:prstGeom>
          <a:noFill/>
          <a:ln>
            <a:noFill/>
          </a:ln>
        </p:spPr>
      </p:pic>
      <p:sp>
        <p:nvSpPr>
          <p:cNvPr id="299" name="Google Shape;299;g315dd131a1c_0_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1b3b5e0336_0_16"/>
          <p:cNvSpPr txBox="1">
            <a:spLocks noGrp="1"/>
          </p:cNvSpPr>
          <p:nvPr>
            <p:ph type="title"/>
          </p:nvPr>
        </p:nvSpPr>
        <p:spPr>
          <a:xfrm>
            <a:off x="838200" y="138150"/>
            <a:ext cx="10515600" cy="509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Sources</a:t>
            </a:r>
            <a:endParaRPr/>
          </a:p>
        </p:txBody>
      </p:sp>
      <p:sp>
        <p:nvSpPr>
          <p:cNvPr id="305" name="Google Shape;305;g31b3b5e0336_0_16"/>
          <p:cNvSpPr txBox="1">
            <a:spLocks noGrp="1"/>
          </p:cNvSpPr>
          <p:nvPr>
            <p:ph type="body" idx="1"/>
          </p:nvPr>
        </p:nvSpPr>
        <p:spPr>
          <a:xfrm>
            <a:off x="430800" y="722400"/>
            <a:ext cx="11000400" cy="5413200"/>
          </a:xfrm>
          <a:prstGeom prst="rect">
            <a:avLst/>
          </a:prstGeom>
        </p:spPr>
        <p:txBody>
          <a:bodyPr spcFirstLastPara="1" wrap="square" lIns="91425" tIns="45700" rIns="91425" bIns="45700" anchor="t" anchorCtr="0">
            <a:normAutofit lnSpcReduction="10000"/>
          </a:bodyPr>
          <a:lstStyle/>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3">
                  <a:extLst>
                    <a:ext uri="{A12FA001-AC4F-418D-AE19-62706E023703}">
                      <ahyp:hlinkClr xmlns:ahyp="http://schemas.microsoft.com/office/drawing/2018/hyperlinkcolor" val="tx"/>
                    </a:ext>
                  </a:extLst>
                </a:hlinkClick>
              </a:rPr>
              <a:t>https://iopscience.iop.org/article/10.1149/2.1571707jes</a:t>
            </a:r>
            <a:endParaRPr/>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4">
                  <a:extLst>
                    <a:ext uri="{A12FA001-AC4F-418D-AE19-62706E023703}">
                      <ahyp:hlinkClr xmlns:ahyp="http://schemas.microsoft.com/office/drawing/2018/hyperlinkcolor" val="tx"/>
                    </a:ext>
                  </a:extLst>
                </a:hlinkClick>
              </a:rPr>
              <a:t>https://www.sciencedirect.com/science/article/abs/pii/S0378775318303653?via%3Dihub</a:t>
            </a:r>
            <a:endParaRPr/>
          </a:p>
          <a:p>
            <a:pPr marL="457200" lvl="0" indent="-304800" algn="l" rtl="0">
              <a:lnSpc>
                <a:spcPct val="115000"/>
              </a:lnSpc>
              <a:spcBef>
                <a:spcPts val="0"/>
              </a:spcBef>
              <a:spcAft>
                <a:spcPts val="0"/>
              </a:spcAft>
              <a:buSzPts val="1200"/>
              <a:buFont typeface="Calibri"/>
              <a:buChar char="●"/>
            </a:pPr>
            <a:r>
              <a:rPr lang="en-US" sz="1200" u="sng">
                <a:solidFill>
                  <a:schemeClr val="hlink"/>
                </a:solidFill>
                <a:hlinkClick r:id="rId5"/>
              </a:rPr>
              <a:t>https://electrek.co/2024/06/17/nio-semi-solid-state-ev-battery-maker-ramps-output-621-mi-et7/</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6">
                  <a:extLst>
                    <a:ext uri="{A12FA001-AC4F-418D-AE19-62706E023703}">
                      <ahyp:hlinkClr xmlns:ahyp="http://schemas.microsoft.com/office/drawing/2018/hyperlinkcolor" val="tx"/>
                    </a:ext>
                  </a:extLst>
                </a:hlinkClick>
              </a:rPr>
              <a:t>https://spectrum.ieee.org/semi-solid-state-battery#:~:text=The%20gel's%20structure%20also%20resists,Benz%20to%20commercialize%20advanced%20batteries</a:t>
            </a:r>
            <a:r>
              <a:rPr lang="en-US" sz="1200"/>
              <a:t>.</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7">
                  <a:extLst>
                    <a:ext uri="{A12FA001-AC4F-418D-AE19-62706E023703}">
                      <ahyp:hlinkClr xmlns:ahyp="http://schemas.microsoft.com/office/drawing/2018/hyperlinkcolor" val="tx"/>
                    </a:ext>
                  </a:extLst>
                </a:hlinkClick>
              </a:rPr>
              <a:t>https://academic.oup.com/nsr/article/10/6/nwad098/7115328</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8">
                  <a:extLst>
                    <a:ext uri="{A12FA001-AC4F-418D-AE19-62706E023703}">
                      <ahyp:hlinkClr xmlns:ahyp="http://schemas.microsoft.com/office/drawing/2018/hyperlinkcolor" val="tx"/>
                    </a:ext>
                  </a:extLst>
                </a:hlinkClick>
              </a:rPr>
              <a:t>https://www.sciencedirect.com/science/article/abs/pii/S0957582024007961</a:t>
            </a:r>
            <a:endParaRPr sz="1200"/>
          </a:p>
          <a:p>
            <a:pPr marL="457200" lvl="0" indent="-304800" algn="l" rtl="0">
              <a:lnSpc>
                <a:spcPct val="115000"/>
              </a:lnSpc>
              <a:spcBef>
                <a:spcPts val="0"/>
              </a:spcBef>
              <a:spcAft>
                <a:spcPts val="0"/>
              </a:spcAft>
              <a:buSzPts val="1200"/>
              <a:buFont typeface="Calibri"/>
              <a:buChar char="●"/>
            </a:pPr>
            <a:r>
              <a:rPr lang="en-US" sz="1200" u="sng">
                <a:solidFill>
                  <a:schemeClr val="hlink"/>
                </a:solidFill>
                <a:hlinkClick r:id="rId9"/>
              </a:rPr>
              <a:t>https://www.enpower-greentech.com/news/contrasting-semi-solid-lithium-ion-and-lithium-polymer-batteries#:~:text=Semi%2DSolid%20Li%2Dion%20batteries%20(Li%2Dion%20SSB)%20utilize%20a,less%20liquid%20compared%20to%20traditional%20Li%2Dion%20batteries.&amp;text=However%20with%20the%20introduction%20of%20Semi%2DSolid%20Lithium%2Dion,enhances%20safety%20while%20maintaining%20high%20energy%20density</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10">
                  <a:extLst>
                    <a:ext uri="{A12FA001-AC4F-418D-AE19-62706E023703}">
                      <ahyp:hlinkClr xmlns:ahyp="http://schemas.microsoft.com/office/drawing/2018/hyperlinkcolor" val="tx"/>
                    </a:ext>
                  </a:extLst>
                </a:hlinkClick>
              </a:rPr>
              <a:t>https://www.detroitnews.com/story/business/autos/ford/2024/05/09/ford-shareholder-meeting-jim-farley-semi-solid-state-batteries/73625910007/#:~:text=Semi%2Dsolid%20state%20batteries%20are%20a%20variation%20of%20that%2C%20typically,the%20semi%2Dsolid%20state%20batteries</a:t>
            </a:r>
            <a:r>
              <a:rPr lang="en-US" sz="1200"/>
              <a:t>.</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11">
                  <a:extLst>
                    <a:ext uri="{A12FA001-AC4F-418D-AE19-62706E023703}">
                      <ahyp:hlinkClr xmlns:ahyp="http://schemas.microsoft.com/office/drawing/2018/hyperlinkcolor" val="tx"/>
                    </a:ext>
                  </a:extLst>
                </a:hlinkClick>
              </a:rPr>
              <a:t>https://www.nature.com/articles/s41467-022-29118-6</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12">
                  <a:extLst>
                    <a:ext uri="{A12FA001-AC4F-418D-AE19-62706E023703}">
                      <ahyp:hlinkClr xmlns:ahyp="http://schemas.microsoft.com/office/drawing/2018/hyperlinkcolor" val="tx"/>
                    </a:ext>
                  </a:extLst>
                </a:hlinkClick>
              </a:rPr>
              <a:t>https://spectrum.ieee.org/semi-solid-state-battery</a:t>
            </a:r>
            <a:endParaRPr sz="1200"/>
          </a:p>
          <a:p>
            <a:pPr marL="457200" lvl="0" indent="-304800" algn="l" rtl="0">
              <a:lnSpc>
                <a:spcPct val="115000"/>
              </a:lnSpc>
              <a:spcBef>
                <a:spcPts val="0"/>
              </a:spcBef>
              <a:spcAft>
                <a:spcPts val="0"/>
              </a:spcAft>
              <a:buSzPts val="1200"/>
              <a:buFont typeface="Calibri"/>
              <a:buChar char="●"/>
            </a:pPr>
            <a:r>
              <a:rPr lang="en-US" sz="1200" u="sng">
                <a:solidFill>
                  <a:srgbClr val="1155CC"/>
                </a:solidFill>
                <a:hlinkClick r:id="rId7">
                  <a:extLst>
                    <a:ext uri="{A12FA001-AC4F-418D-AE19-62706E023703}">
                      <ahyp:hlinkClr xmlns:ahyp="http://schemas.microsoft.com/office/drawing/2018/hyperlinkcolor" val="tx"/>
                    </a:ext>
                  </a:extLst>
                </a:hlinkClick>
              </a:rPr>
              <a:t>https://academic.oup.com/nsr/article/10/6/nwad098/7115328</a:t>
            </a:r>
            <a:endParaRPr/>
          </a:p>
          <a:p>
            <a:pPr marL="457200" lvl="0" indent="-304800" algn="l" rtl="0">
              <a:lnSpc>
                <a:spcPct val="115000"/>
              </a:lnSpc>
              <a:spcBef>
                <a:spcPts val="0"/>
              </a:spcBef>
              <a:spcAft>
                <a:spcPts val="0"/>
              </a:spcAft>
              <a:buSzPts val="1200"/>
              <a:buFont typeface="Calibri"/>
              <a:buChar char="●"/>
            </a:pPr>
            <a:r>
              <a:rPr lang="en-US" sz="1100" u="sng">
                <a:solidFill>
                  <a:srgbClr val="1155CC"/>
                </a:solidFill>
                <a:hlinkClick r:id="rId13">
                  <a:extLst>
                    <a:ext uri="{A12FA001-AC4F-418D-AE19-62706E023703}">
                      <ahyp:hlinkClr xmlns:ahyp="http://schemas.microsoft.com/office/drawing/2018/hyperlinkcolor" val="tx"/>
                    </a:ext>
                  </a:extLst>
                </a:hlinkClick>
              </a:rPr>
              <a:t>https://www.youtube.com/watch?v=8V7BJm0dbGA</a:t>
            </a:r>
            <a:endParaRPr/>
          </a:p>
          <a:p>
            <a:pPr marL="457200" lvl="0" indent="-298450" algn="l" rtl="0">
              <a:lnSpc>
                <a:spcPct val="115000"/>
              </a:lnSpc>
              <a:spcBef>
                <a:spcPts val="0"/>
              </a:spcBef>
              <a:spcAft>
                <a:spcPts val="0"/>
              </a:spcAft>
              <a:buSzPts val="1100"/>
              <a:buFont typeface="Calibri"/>
              <a:buChar char="●"/>
            </a:pPr>
            <a:r>
              <a:rPr lang="en-US" sz="1100" u="sng">
                <a:solidFill>
                  <a:schemeClr val="hlink"/>
                </a:solidFill>
                <a:hlinkClick r:id="rId14"/>
              </a:rPr>
              <a:t>https://youtu.be/gG2_5GMWf1E?si=3S9jjMr-m1tTJ_Fp</a:t>
            </a:r>
            <a:endParaRPr sz="1100"/>
          </a:p>
          <a:p>
            <a:pPr marL="457200" lvl="0" indent="-298450" algn="l" rtl="0">
              <a:lnSpc>
                <a:spcPct val="115000"/>
              </a:lnSpc>
              <a:spcBef>
                <a:spcPts val="0"/>
              </a:spcBef>
              <a:spcAft>
                <a:spcPts val="0"/>
              </a:spcAft>
              <a:buSzPts val="1100"/>
              <a:buFont typeface="Calibri"/>
              <a:buChar char="●"/>
            </a:pPr>
            <a:r>
              <a:rPr lang="en-US" sz="1100" u="sng">
                <a:solidFill>
                  <a:schemeClr val="hlink"/>
                </a:solidFill>
                <a:hlinkClick r:id="rId15"/>
              </a:rPr>
              <a:t>https://youtu.be/RQE56ksVBB4?si=fmWMpIKowMEslcZe</a:t>
            </a:r>
            <a:endParaRPr sz="1100"/>
          </a:p>
          <a:p>
            <a:pPr marL="457200" lvl="0" indent="-298450" algn="l" rtl="0">
              <a:lnSpc>
                <a:spcPct val="115000"/>
              </a:lnSpc>
              <a:spcBef>
                <a:spcPts val="0"/>
              </a:spcBef>
              <a:spcAft>
                <a:spcPts val="0"/>
              </a:spcAft>
              <a:buSzPts val="1100"/>
              <a:buFont typeface="Calibri"/>
              <a:buChar char="●"/>
            </a:pPr>
            <a:r>
              <a:rPr lang="en-US" sz="1100" u="sng">
                <a:solidFill>
                  <a:schemeClr val="hlink"/>
                </a:solidFill>
                <a:hlinkClick r:id="rId16"/>
              </a:rPr>
              <a:t>https://youtu.be/bdF1rH9q8qs?si=i7gutO-TFUqsVyP9</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17"/>
              </a:rPr>
              <a:t>https://www.mitsubishicritical.com/resources/blog/the-runaway-review/sodium-ion/</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18"/>
              </a:rPr>
              <a:t>https://www.redwaypower.com/sodium-ion-battery-advantages-and-disadvantages/</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19"/>
              </a:rPr>
              <a:t>https://www.google.com/imgres?q=sodium%20battery%20for%20EV%20specs&amp;imgurl=https%3A%2F%2Fwww.kesheebattery.com%2Fcdn-cgi%2Fimage%2Fw%3D1445%2Cformat%3Dauto%2Ffiles%2Fsocial-media-manager-headphoto%2Ffd610d2596%2F202312%2FSIB_26700_3500mah-7.jpg&amp;imgrefurl=https%3A%2F%2Fwww.kesheebattery.com%2Fproducts%2Fsodium-ion-battery-sib-26700-3-0-v-3500mah-rechargeable-na-ion-cell-for-diy-ebike-battery-pack&amp;docid=cCFtnsdCelahqM&amp;tbnid=hXe3nSB5XTtOqM&amp;vet=12ahUKEwiUtJC0hYOKAxWSmYkEHejHKQMQM3oECBoQAA..i&amp;w=1000&amp;h=1000&amp;hcb=2&amp;ved=2ahUKEwiUtJC0hYOKAxWSmYkEHejHKQMQM3oECBoQAA</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20"/>
              </a:rPr>
              <a:t>https://www.ecolithiumbattery.com/sodium-ion-battery/</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21"/>
              </a:rPr>
              <a:t>https://www.woodmac.com/news/opinion/sodium-ion-batteries-disrupt/</a:t>
            </a:r>
            <a:endParaRPr sz="1100"/>
          </a:p>
          <a:p>
            <a:pPr marL="457200" lvl="0" indent="-298450" algn="l" rtl="0">
              <a:lnSpc>
                <a:spcPct val="115000"/>
              </a:lnSpc>
              <a:spcBef>
                <a:spcPts val="0"/>
              </a:spcBef>
              <a:spcAft>
                <a:spcPts val="0"/>
              </a:spcAft>
              <a:buSzPts val="1100"/>
              <a:buChar char="●"/>
            </a:pPr>
            <a:r>
              <a:rPr lang="en-US" sz="1100" u="sng">
                <a:solidFill>
                  <a:schemeClr val="hlink"/>
                </a:solidFill>
                <a:hlinkClick r:id="rId22"/>
              </a:rPr>
              <a:t>https://ttconsultants.com/lithium-ion-vs-sodium-ion-batteries-which-is-the-better-one/</a:t>
            </a:r>
            <a:endParaRPr sz="1100"/>
          </a:p>
        </p:txBody>
      </p:sp>
      <p:sp>
        <p:nvSpPr>
          <p:cNvPr id="306" name="Google Shape;306;g31b3b5e0336_0_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g317e1ffcee2_0_18"/>
          <p:cNvGrpSpPr/>
          <p:nvPr/>
        </p:nvGrpSpPr>
        <p:grpSpPr>
          <a:xfrm>
            <a:off x="844550" y="5628616"/>
            <a:ext cx="11142345" cy="956615"/>
            <a:chOff x="409710" y="635715"/>
            <a:chExt cx="11142345" cy="2482135"/>
          </a:xfrm>
        </p:grpSpPr>
        <p:sp>
          <p:nvSpPr>
            <p:cNvPr id="312" name="Google Shape;312;g317e1ffcee2_0_18"/>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E4E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Google Shape;313;g317e1ffcee2_0_18"/>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E4E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g317e1ffcee2_0_18"/>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5" name="Google Shape;315;g317e1ffcee2_0_18"/>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E4E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g317e1ffcee2_0_18"/>
            <p:cNvSpPr/>
            <p:nvPr/>
          </p:nvSpPr>
          <p:spPr>
            <a:xfrm>
              <a:off x="644055" y="635715"/>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365760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365760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3657600" marR="0" lvl="0" indent="0" algn="l" rtl="0">
                <a:lnSpc>
                  <a:spcPct val="100000"/>
                </a:lnSpc>
                <a:spcBef>
                  <a:spcPts val="0"/>
                </a:spcBef>
                <a:spcAft>
                  <a:spcPts val="0"/>
                </a:spcAft>
                <a:buClr>
                  <a:srgbClr val="000000"/>
                </a:buClr>
                <a:buSzPts val="1800"/>
                <a:buFont typeface="Arial"/>
                <a:buNone/>
              </a:pPr>
              <a:r>
                <a:rPr lang="en-US" sz="3800">
                  <a:solidFill>
                    <a:schemeClr val="dk1"/>
                  </a:solidFill>
                  <a:latin typeface="Calibri"/>
                  <a:ea typeface="Calibri"/>
                  <a:cs typeface="Calibri"/>
                  <a:sym typeface="Calibri"/>
                </a:rPr>
                <a:t>Thank you! Questions?</a:t>
              </a:r>
              <a:endParaRPr sz="3800" b="0" i="0" u="none" strike="noStrike" cap="none">
                <a:solidFill>
                  <a:schemeClr val="dk1"/>
                </a:solidFill>
                <a:latin typeface="Calibri"/>
                <a:ea typeface="Calibri"/>
                <a:cs typeface="Calibri"/>
                <a:sym typeface="Calibri"/>
              </a:endParaRPr>
            </a:p>
          </p:txBody>
        </p:sp>
      </p:grpSp>
      <p:sp>
        <p:nvSpPr>
          <p:cNvPr id="317" name="Google Shape;317;g317e1ffcee2_0_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pic>
        <p:nvPicPr>
          <p:cNvPr id="318" name="Google Shape;318;g317e1ffcee2_0_18"/>
          <p:cNvPicPr preferRelativeResize="0"/>
          <p:nvPr/>
        </p:nvPicPr>
        <p:blipFill>
          <a:blip r:embed="rId3">
            <a:alphaModFix/>
          </a:blip>
          <a:stretch>
            <a:fillRect/>
          </a:stretch>
        </p:blipFill>
        <p:spPr>
          <a:xfrm>
            <a:off x="1607350" y="60875"/>
            <a:ext cx="9375475" cy="5567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1b154957aa_1_0"/>
          <p:cNvSpPr txBox="1">
            <a:spLocks noGrp="1"/>
          </p:cNvSpPr>
          <p:nvPr>
            <p:ph type="body" idx="1"/>
          </p:nvPr>
        </p:nvSpPr>
        <p:spPr>
          <a:xfrm>
            <a:off x="436300" y="521250"/>
            <a:ext cx="10748100" cy="6058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sz="3800" b="1"/>
              <a:t>Liquid Electrolyte Li-Ion Battery</a:t>
            </a:r>
            <a:endParaRPr sz="2200" b="1"/>
          </a:p>
          <a:p>
            <a:pPr marL="457200" lvl="0" indent="0" algn="l" rtl="0">
              <a:lnSpc>
                <a:spcPct val="90000"/>
              </a:lnSpc>
              <a:spcBef>
                <a:spcPts val="1000"/>
              </a:spcBef>
              <a:spcAft>
                <a:spcPts val="0"/>
              </a:spcAft>
              <a:buNone/>
            </a:pPr>
            <a:endParaRPr/>
          </a:p>
          <a:p>
            <a:pPr marL="457200" lvl="0" indent="0" algn="l" rtl="0">
              <a:lnSpc>
                <a:spcPct val="90000"/>
              </a:lnSpc>
              <a:spcBef>
                <a:spcPts val="1000"/>
              </a:spcBef>
              <a:spcAft>
                <a:spcPts val="0"/>
              </a:spcAft>
              <a:buNone/>
            </a:pPr>
            <a:endParaRPr/>
          </a:p>
          <a:p>
            <a:pPr marL="457200" lvl="0" indent="-342900" algn="l" rtl="0">
              <a:lnSpc>
                <a:spcPct val="90000"/>
              </a:lnSpc>
              <a:spcBef>
                <a:spcPts val="1000"/>
              </a:spcBef>
              <a:spcAft>
                <a:spcPts val="0"/>
              </a:spcAft>
              <a:buSzPts val="1800"/>
              <a:buChar char="✓"/>
            </a:pPr>
            <a:r>
              <a:rPr lang="en-US"/>
              <a:t>High energy density</a:t>
            </a:r>
            <a:endParaRPr/>
          </a:p>
          <a:p>
            <a:pPr marL="457200" lvl="0" indent="-342900" algn="l" rtl="0">
              <a:lnSpc>
                <a:spcPct val="90000"/>
              </a:lnSpc>
              <a:spcBef>
                <a:spcPts val="0"/>
              </a:spcBef>
              <a:spcAft>
                <a:spcPts val="0"/>
              </a:spcAft>
              <a:buSzPts val="1800"/>
              <a:buChar char="✓"/>
            </a:pPr>
            <a:r>
              <a:rPr lang="en-US"/>
              <a:t>Long cycle life</a:t>
            </a:r>
            <a:endParaRPr/>
          </a:p>
          <a:p>
            <a:pPr marL="457200" lvl="0" indent="-342900" algn="l" rtl="0">
              <a:lnSpc>
                <a:spcPct val="90000"/>
              </a:lnSpc>
              <a:spcBef>
                <a:spcPts val="0"/>
              </a:spcBef>
              <a:spcAft>
                <a:spcPts val="0"/>
              </a:spcAft>
              <a:buSzPts val="1800"/>
              <a:buChar char="✓"/>
            </a:pPr>
            <a:r>
              <a:rPr lang="en-US"/>
              <a:t>Proven Technology</a:t>
            </a:r>
            <a:endParaRPr/>
          </a:p>
          <a:p>
            <a:pPr marL="45720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457200" lvl="0" indent="-342900" algn="l" rtl="0">
              <a:lnSpc>
                <a:spcPct val="90000"/>
              </a:lnSpc>
              <a:spcBef>
                <a:spcPts val="1000"/>
              </a:spcBef>
              <a:spcAft>
                <a:spcPts val="0"/>
              </a:spcAft>
              <a:buSzPts val="1800"/>
              <a:buChar char="❌"/>
            </a:pPr>
            <a:r>
              <a:rPr lang="en-US"/>
              <a:t>Organic liquid Electrolyte </a:t>
            </a:r>
            <a:r>
              <a:rPr lang="en-US">
                <a:solidFill>
                  <a:srgbClr val="FF0000"/>
                </a:solidFill>
              </a:rPr>
              <a:t>🡪</a:t>
            </a:r>
            <a:r>
              <a:rPr lang="en-US"/>
              <a:t> low thermal stability &amp; low flame point 		</a:t>
            </a:r>
            <a:r>
              <a:rPr lang="en-US" sz="1800"/>
              <a:t>❌</a:t>
            </a:r>
            <a:r>
              <a:rPr lang="en-US"/>
              <a:t>  </a:t>
            </a:r>
            <a:r>
              <a:rPr lang="en-US">
                <a:highlight>
                  <a:srgbClr val="FFFF00"/>
                </a:highlight>
              </a:rPr>
              <a:t>Risk of thermal runaway</a:t>
            </a:r>
            <a:endParaRPr/>
          </a:p>
          <a:p>
            <a:pPr marL="457200" lvl="0" indent="-342900" algn="l" rtl="0">
              <a:lnSpc>
                <a:spcPct val="90000"/>
              </a:lnSpc>
              <a:spcBef>
                <a:spcPts val="0"/>
              </a:spcBef>
              <a:spcAft>
                <a:spcPts val="0"/>
              </a:spcAft>
              <a:buSzPts val="1800"/>
              <a:buChar char="❌"/>
            </a:pPr>
            <a:r>
              <a:rPr lang="en-US"/>
              <a:t>Leakage and Dendrite Growth </a:t>
            </a:r>
            <a:endParaRPr/>
          </a:p>
          <a:p>
            <a:pPr marL="457200" lvl="0" indent="-228600" algn="l" rtl="0">
              <a:lnSpc>
                <a:spcPct val="90000"/>
              </a:lnSpc>
              <a:spcBef>
                <a:spcPts val="0"/>
              </a:spcBef>
              <a:spcAft>
                <a:spcPts val="0"/>
              </a:spcAft>
              <a:buSzPts val="1800"/>
              <a:buNone/>
            </a:pPr>
            <a:endParaRPr/>
          </a:p>
        </p:txBody>
      </p:sp>
      <p:sp>
        <p:nvSpPr>
          <p:cNvPr id="104" name="Google Shape;104;g31b154957aa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pic>
        <p:nvPicPr>
          <p:cNvPr id="105" name="Google Shape;105;g31b154957aa_1_0"/>
          <p:cNvPicPr preferRelativeResize="0"/>
          <p:nvPr/>
        </p:nvPicPr>
        <p:blipFill>
          <a:blip r:embed="rId3">
            <a:alphaModFix/>
          </a:blip>
          <a:stretch>
            <a:fillRect/>
          </a:stretch>
        </p:blipFill>
        <p:spPr>
          <a:xfrm>
            <a:off x="6960279" y="599025"/>
            <a:ext cx="5119471" cy="388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17e1ffcee2_0_4"/>
          <p:cNvSpPr txBox="1">
            <a:spLocks noGrp="1"/>
          </p:cNvSpPr>
          <p:nvPr>
            <p:ph type="body" idx="1"/>
          </p:nvPr>
        </p:nvSpPr>
        <p:spPr>
          <a:xfrm>
            <a:off x="216550" y="1678825"/>
            <a:ext cx="5697000" cy="1302000"/>
          </a:xfrm>
          <a:prstGeom prst="rect">
            <a:avLst/>
          </a:prstGeom>
          <a:solidFill>
            <a:schemeClr val="accent4"/>
          </a:solidFill>
        </p:spPr>
        <p:txBody>
          <a:bodyPr spcFirstLastPara="1" wrap="square" lIns="91425" tIns="45700" rIns="91425" bIns="45700" anchor="t" anchorCtr="0">
            <a:normAutofit lnSpcReduction="20000"/>
          </a:bodyPr>
          <a:lstStyle/>
          <a:p>
            <a:pPr marL="0" lvl="0" indent="457200" algn="l" rtl="0">
              <a:spcBef>
                <a:spcPts val="0"/>
              </a:spcBef>
              <a:spcAft>
                <a:spcPts val="0"/>
              </a:spcAft>
              <a:buNone/>
            </a:pPr>
            <a:r>
              <a:rPr lang="en-US" sz="3000"/>
              <a:t>NASICON type</a:t>
            </a:r>
            <a:endParaRPr sz="3000"/>
          </a:p>
          <a:p>
            <a:pPr marL="457200" lvl="0" indent="-311150" algn="l" rtl="0">
              <a:spcBef>
                <a:spcPts val="1000"/>
              </a:spcBef>
              <a:spcAft>
                <a:spcPts val="0"/>
              </a:spcAft>
              <a:buSzPts val="1300"/>
              <a:buChar char="●"/>
            </a:pPr>
            <a:r>
              <a:rPr lang="en-US" sz="2300"/>
              <a:t>High Ionic Conductivity</a:t>
            </a:r>
            <a:endParaRPr sz="2300"/>
          </a:p>
          <a:p>
            <a:pPr marL="457200" lvl="0" indent="-311150" algn="l" rtl="0">
              <a:spcBef>
                <a:spcPts val="0"/>
              </a:spcBef>
              <a:spcAft>
                <a:spcPts val="0"/>
              </a:spcAft>
              <a:buSzPts val="1300"/>
              <a:buChar char="●"/>
            </a:pPr>
            <a:r>
              <a:rPr lang="en-US" sz="2300"/>
              <a:t>Good Chemical &amp; Electrochemical Stability</a:t>
            </a:r>
            <a:endParaRPr sz="2300"/>
          </a:p>
          <a:p>
            <a:pPr marL="457200" lvl="0" indent="-311150" algn="l" rtl="0">
              <a:spcBef>
                <a:spcPts val="0"/>
              </a:spcBef>
              <a:spcAft>
                <a:spcPts val="0"/>
              </a:spcAft>
              <a:buSzPts val="1300"/>
              <a:buChar char="●"/>
            </a:pPr>
            <a:r>
              <a:rPr lang="en-US" sz="2300"/>
              <a:t>Expensive</a:t>
            </a:r>
            <a:endParaRPr sz="2300"/>
          </a:p>
        </p:txBody>
      </p:sp>
      <p:sp>
        <p:nvSpPr>
          <p:cNvPr id="111" name="Google Shape;111;g317e1ffcee2_0_4"/>
          <p:cNvSpPr txBox="1">
            <a:spLocks noGrp="1"/>
          </p:cNvSpPr>
          <p:nvPr>
            <p:ph type="body" idx="1"/>
          </p:nvPr>
        </p:nvSpPr>
        <p:spPr>
          <a:xfrm>
            <a:off x="216550" y="3127450"/>
            <a:ext cx="5697000" cy="1481400"/>
          </a:xfrm>
          <a:prstGeom prst="rect">
            <a:avLst/>
          </a:prstGeom>
          <a:solidFill>
            <a:srgbClr val="8E7CC3"/>
          </a:solidFill>
        </p:spPr>
        <p:txBody>
          <a:bodyPr spcFirstLastPara="1" wrap="square" lIns="91425" tIns="45700" rIns="91425" bIns="45700" anchor="t" anchorCtr="0">
            <a:normAutofit lnSpcReduction="10000"/>
          </a:bodyPr>
          <a:lstStyle/>
          <a:p>
            <a:pPr marL="0" lvl="0" indent="457200" algn="l" rtl="0">
              <a:spcBef>
                <a:spcPts val="0"/>
              </a:spcBef>
              <a:spcAft>
                <a:spcPts val="0"/>
              </a:spcAft>
              <a:buNone/>
            </a:pPr>
            <a:r>
              <a:rPr lang="en-US" sz="3000"/>
              <a:t>Garnet type</a:t>
            </a:r>
            <a:endParaRPr sz="3000"/>
          </a:p>
          <a:p>
            <a:pPr marL="457200" lvl="0" indent="-374650" algn="l" rtl="0">
              <a:spcBef>
                <a:spcPts val="1000"/>
              </a:spcBef>
              <a:spcAft>
                <a:spcPts val="0"/>
              </a:spcAft>
              <a:buSzPts val="2300"/>
              <a:buChar char="•"/>
            </a:pPr>
            <a:r>
              <a:rPr lang="en-US" sz="2300"/>
              <a:t>High Ionic Conductivity</a:t>
            </a:r>
            <a:endParaRPr sz="2300"/>
          </a:p>
          <a:p>
            <a:pPr marL="457200" lvl="0" indent="-374650" algn="l" rtl="0">
              <a:spcBef>
                <a:spcPts val="0"/>
              </a:spcBef>
              <a:spcAft>
                <a:spcPts val="0"/>
              </a:spcAft>
              <a:buSzPts val="2300"/>
              <a:buChar char="•"/>
            </a:pPr>
            <a:r>
              <a:rPr lang="en-US" sz="2300"/>
              <a:t>Stable with Lithium, Not stable in ambient atmosphere</a:t>
            </a:r>
            <a:endParaRPr sz="2300"/>
          </a:p>
        </p:txBody>
      </p:sp>
      <p:sp>
        <p:nvSpPr>
          <p:cNvPr id="112" name="Google Shape;112;g317e1ffcee2_0_4"/>
          <p:cNvSpPr txBox="1">
            <a:spLocks noGrp="1"/>
          </p:cNvSpPr>
          <p:nvPr>
            <p:ph type="body" idx="1"/>
          </p:nvPr>
        </p:nvSpPr>
        <p:spPr>
          <a:xfrm>
            <a:off x="216550" y="4750125"/>
            <a:ext cx="5697000" cy="1302000"/>
          </a:xfrm>
          <a:prstGeom prst="rect">
            <a:avLst/>
          </a:prstGeom>
          <a:solidFill>
            <a:srgbClr val="E06666"/>
          </a:solidFill>
        </p:spPr>
        <p:txBody>
          <a:bodyPr spcFirstLastPara="1" wrap="square" lIns="91425" tIns="45700" rIns="91425" bIns="45700" anchor="t" anchorCtr="0">
            <a:normAutofit fontScale="92500" lnSpcReduction="20000"/>
          </a:bodyPr>
          <a:lstStyle/>
          <a:p>
            <a:pPr marL="0" lvl="0" indent="457200" algn="l" rtl="0">
              <a:spcBef>
                <a:spcPts val="0"/>
              </a:spcBef>
              <a:spcAft>
                <a:spcPts val="0"/>
              </a:spcAft>
              <a:buNone/>
            </a:pPr>
            <a:r>
              <a:rPr lang="en-US" sz="3000"/>
              <a:t>Perovskite type</a:t>
            </a:r>
            <a:endParaRPr sz="3000"/>
          </a:p>
          <a:p>
            <a:pPr marL="457200" lvl="0" indent="-363696" algn="l" rtl="0">
              <a:spcBef>
                <a:spcPts val="1000"/>
              </a:spcBef>
              <a:spcAft>
                <a:spcPts val="0"/>
              </a:spcAft>
              <a:buSzPct val="100000"/>
              <a:buChar char="•"/>
            </a:pPr>
            <a:r>
              <a:rPr lang="en-US" sz="2300"/>
              <a:t>Ionic Conductivity not high enough yet</a:t>
            </a:r>
            <a:endParaRPr sz="2300"/>
          </a:p>
          <a:p>
            <a:pPr marL="457200" lvl="0" indent="-363696" algn="l" rtl="0">
              <a:spcBef>
                <a:spcPts val="0"/>
              </a:spcBef>
              <a:spcAft>
                <a:spcPts val="0"/>
              </a:spcAft>
              <a:buSzPct val="100000"/>
              <a:buChar char="•"/>
            </a:pPr>
            <a:r>
              <a:rPr lang="en-US" sz="2300"/>
              <a:t>Promising but preparation condition very harsh</a:t>
            </a:r>
            <a:endParaRPr sz="2300"/>
          </a:p>
        </p:txBody>
      </p:sp>
      <p:sp>
        <p:nvSpPr>
          <p:cNvPr id="113" name="Google Shape;113;g317e1ffcee2_0_4"/>
          <p:cNvSpPr txBox="1">
            <a:spLocks noGrp="1"/>
          </p:cNvSpPr>
          <p:nvPr>
            <p:ph type="body" idx="1"/>
          </p:nvPr>
        </p:nvSpPr>
        <p:spPr>
          <a:xfrm>
            <a:off x="6045125" y="1678825"/>
            <a:ext cx="5900400" cy="978300"/>
          </a:xfrm>
          <a:prstGeom prst="rect">
            <a:avLst/>
          </a:prstGeom>
          <a:solidFill>
            <a:schemeClr val="accent6"/>
          </a:solidFill>
        </p:spPr>
        <p:txBody>
          <a:bodyPr spcFirstLastPara="1" wrap="square" lIns="91425" tIns="45700" rIns="91425" bIns="45700" anchor="t" anchorCtr="0">
            <a:normAutofit fontScale="92500" lnSpcReduction="20000"/>
          </a:bodyPr>
          <a:lstStyle/>
          <a:p>
            <a:pPr marL="0" lvl="0" indent="457200" algn="l" rtl="0">
              <a:spcBef>
                <a:spcPts val="0"/>
              </a:spcBef>
              <a:spcAft>
                <a:spcPts val="0"/>
              </a:spcAft>
              <a:buNone/>
            </a:pPr>
            <a:r>
              <a:rPr lang="en-US" sz="3000"/>
              <a:t>LISICON type</a:t>
            </a:r>
            <a:endParaRPr sz="3000"/>
          </a:p>
          <a:p>
            <a:pPr marL="457200" lvl="0" indent="-363696" algn="l" rtl="0">
              <a:spcBef>
                <a:spcPts val="1000"/>
              </a:spcBef>
              <a:spcAft>
                <a:spcPts val="0"/>
              </a:spcAft>
              <a:buSzPct val="100000"/>
              <a:buChar char="•"/>
            </a:pPr>
            <a:r>
              <a:rPr lang="en-US" sz="2300"/>
              <a:t>Low Ionic Conductivity </a:t>
            </a:r>
            <a:endParaRPr sz="2300"/>
          </a:p>
          <a:p>
            <a:pPr marL="457200" lvl="0" indent="-363696" algn="l" rtl="0">
              <a:spcBef>
                <a:spcPts val="0"/>
              </a:spcBef>
              <a:spcAft>
                <a:spcPts val="0"/>
              </a:spcAft>
              <a:buSzPct val="100000"/>
              <a:buChar char="•"/>
            </a:pPr>
            <a:r>
              <a:rPr lang="en-US" sz="2300"/>
              <a:t>Good Chemical &amp; Electrochemical Stability</a:t>
            </a:r>
            <a:endParaRPr sz="2300"/>
          </a:p>
        </p:txBody>
      </p:sp>
      <p:sp>
        <p:nvSpPr>
          <p:cNvPr id="114" name="Google Shape;114;g317e1ffcee2_0_4"/>
          <p:cNvSpPr txBox="1">
            <a:spLocks noGrp="1"/>
          </p:cNvSpPr>
          <p:nvPr>
            <p:ph type="body" idx="1"/>
          </p:nvPr>
        </p:nvSpPr>
        <p:spPr>
          <a:xfrm>
            <a:off x="6045125" y="2734625"/>
            <a:ext cx="5900400" cy="892800"/>
          </a:xfrm>
          <a:prstGeom prst="rect">
            <a:avLst/>
          </a:prstGeom>
          <a:solidFill>
            <a:srgbClr val="6FA8DC"/>
          </a:solidFill>
        </p:spPr>
        <p:txBody>
          <a:bodyPr spcFirstLastPara="1" wrap="square" lIns="91425" tIns="45700" rIns="91425" bIns="45700" anchor="t" anchorCtr="0">
            <a:normAutofit lnSpcReduction="10000"/>
          </a:bodyPr>
          <a:lstStyle/>
          <a:p>
            <a:pPr marL="0" lvl="0" indent="457200" algn="l" rtl="0">
              <a:spcBef>
                <a:spcPts val="0"/>
              </a:spcBef>
              <a:spcAft>
                <a:spcPts val="0"/>
              </a:spcAft>
              <a:buNone/>
            </a:pPr>
            <a:r>
              <a:rPr lang="en-US" sz="3000"/>
              <a:t>LIPON type</a:t>
            </a:r>
            <a:endParaRPr sz="3000"/>
          </a:p>
          <a:p>
            <a:pPr marL="457200" lvl="0" indent="-374650" algn="l" rtl="0">
              <a:spcBef>
                <a:spcPts val="1000"/>
              </a:spcBef>
              <a:spcAft>
                <a:spcPts val="0"/>
              </a:spcAft>
              <a:buSzPts val="2300"/>
              <a:buChar char="•"/>
            </a:pPr>
            <a:r>
              <a:rPr lang="en-US" sz="2300"/>
              <a:t>Low Ionic Conductivity at room temp </a:t>
            </a:r>
            <a:endParaRPr sz="2300"/>
          </a:p>
        </p:txBody>
      </p:sp>
      <p:sp>
        <p:nvSpPr>
          <p:cNvPr id="115" name="Google Shape;115;g317e1ffcee2_0_4"/>
          <p:cNvSpPr txBox="1">
            <a:spLocks noGrp="1"/>
          </p:cNvSpPr>
          <p:nvPr>
            <p:ph type="body" idx="1"/>
          </p:nvPr>
        </p:nvSpPr>
        <p:spPr>
          <a:xfrm>
            <a:off x="6045125" y="3771825"/>
            <a:ext cx="5900400" cy="978300"/>
          </a:xfrm>
          <a:prstGeom prst="rect">
            <a:avLst/>
          </a:prstGeom>
          <a:solidFill>
            <a:srgbClr val="A64D79"/>
          </a:solidFill>
        </p:spPr>
        <p:txBody>
          <a:bodyPr spcFirstLastPara="1" wrap="square" lIns="91425" tIns="45700" rIns="91425" bIns="45700" anchor="t" anchorCtr="0">
            <a:normAutofit fontScale="92500" lnSpcReduction="20000"/>
          </a:bodyPr>
          <a:lstStyle/>
          <a:p>
            <a:pPr marL="0" lvl="0" indent="457200" algn="l" rtl="0">
              <a:spcBef>
                <a:spcPts val="0"/>
              </a:spcBef>
              <a:spcAft>
                <a:spcPts val="0"/>
              </a:spcAft>
              <a:buNone/>
            </a:pPr>
            <a:r>
              <a:rPr lang="en-US" sz="3000"/>
              <a:t>Li3N type</a:t>
            </a:r>
            <a:endParaRPr sz="3000"/>
          </a:p>
          <a:p>
            <a:pPr marL="457200" lvl="0" indent="-363696" algn="l" rtl="0">
              <a:spcBef>
                <a:spcPts val="1000"/>
              </a:spcBef>
              <a:spcAft>
                <a:spcPts val="0"/>
              </a:spcAft>
              <a:buSzPct val="100000"/>
              <a:buChar char="•"/>
            </a:pPr>
            <a:r>
              <a:rPr lang="en-US" sz="2300"/>
              <a:t>Decomposition voltage too low for high energy density </a:t>
            </a:r>
            <a:endParaRPr sz="2300"/>
          </a:p>
        </p:txBody>
      </p:sp>
      <p:sp>
        <p:nvSpPr>
          <p:cNvPr id="116" name="Google Shape;116;g317e1ffcee2_0_4"/>
          <p:cNvSpPr txBox="1">
            <a:spLocks noGrp="1"/>
          </p:cNvSpPr>
          <p:nvPr>
            <p:ph type="body" idx="1"/>
          </p:nvPr>
        </p:nvSpPr>
        <p:spPr>
          <a:xfrm>
            <a:off x="6045125" y="4836975"/>
            <a:ext cx="5900400" cy="1215300"/>
          </a:xfrm>
          <a:prstGeom prst="rect">
            <a:avLst/>
          </a:prstGeom>
          <a:solidFill>
            <a:srgbClr val="ED7D31"/>
          </a:solidFill>
        </p:spPr>
        <p:txBody>
          <a:bodyPr spcFirstLastPara="1" wrap="square" lIns="91425" tIns="45700" rIns="91425" bIns="45700" anchor="t" anchorCtr="0">
            <a:normAutofit fontScale="92500" lnSpcReduction="20000"/>
          </a:bodyPr>
          <a:lstStyle/>
          <a:p>
            <a:pPr marL="0" lvl="0" indent="457200" algn="l" rtl="0">
              <a:spcBef>
                <a:spcPts val="0"/>
              </a:spcBef>
              <a:spcAft>
                <a:spcPts val="0"/>
              </a:spcAft>
              <a:buNone/>
            </a:pPr>
            <a:r>
              <a:rPr lang="en-US" sz="3000"/>
              <a:t>Sulfide type</a:t>
            </a:r>
            <a:endParaRPr sz="3000"/>
          </a:p>
          <a:p>
            <a:pPr marL="457200" lvl="0" indent="-363696" algn="l" rtl="0">
              <a:spcBef>
                <a:spcPts val="1000"/>
              </a:spcBef>
              <a:spcAft>
                <a:spcPts val="0"/>
              </a:spcAft>
              <a:buSzPct val="100000"/>
              <a:buChar char="•"/>
            </a:pPr>
            <a:r>
              <a:rPr lang="en-US" sz="2300"/>
              <a:t>Highest Ionic Conductivities</a:t>
            </a:r>
            <a:endParaRPr sz="2300"/>
          </a:p>
          <a:p>
            <a:pPr marL="457200" lvl="0" indent="-363696" algn="l" rtl="0">
              <a:spcBef>
                <a:spcPts val="0"/>
              </a:spcBef>
              <a:spcAft>
                <a:spcPts val="0"/>
              </a:spcAft>
              <a:buSzPct val="100000"/>
              <a:buChar char="•"/>
            </a:pPr>
            <a:r>
              <a:rPr lang="en-US" sz="2300"/>
              <a:t>Not stable in ambient atmosphere coz of reaction with moisture</a:t>
            </a:r>
            <a:endParaRPr sz="2300"/>
          </a:p>
        </p:txBody>
      </p:sp>
      <p:sp>
        <p:nvSpPr>
          <p:cNvPr id="117" name="Google Shape;117;g317e1ffcee2_0_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
        <p:nvSpPr>
          <p:cNvPr id="118" name="Google Shape;118;g317e1ffcee2_0_4"/>
          <p:cNvSpPr txBox="1">
            <a:spLocks noGrp="1"/>
          </p:cNvSpPr>
          <p:nvPr>
            <p:ph type="title"/>
          </p:nvPr>
        </p:nvSpPr>
        <p:spPr>
          <a:xfrm>
            <a:off x="216550" y="138275"/>
            <a:ext cx="117288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b="1"/>
              <a:t>Need for Better Li-ion Batteries :  Solid Electrolytes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31b154957aa_1_79"/>
          <p:cNvSpPr txBox="1">
            <a:spLocks noGrp="1"/>
          </p:cNvSpPr>
          <p:nvPr>
            <p:ph type="body" idx="1"/>
          </p:nvPr>
        </p:nvSpPr>
        <p:spPr>
          <a:xfrm>
            <a:off x="394855" y="424749"/>
            <a:ext cx="11263800" cy="6219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sz="4400" b="1" dirty="0"/>
              <a:t>In Pursuit of All Solid State Li-Ion Battery</a:t>
            </a:r>
            <a:endParaRPr b="1" dirty="0"/>
          </a:p>
          <a:p>
            <a:pPr marL="457200" lvl="0" indent="-342900" algn="l" rtl="0">
              <a:lnSpc>
                <a:spcPct val="90000"/>
              </a:lnSpc>
              <a:spcBef>
                <a:spcPts val="1000"/>
              </a:spcBef>
              <a:spcAft>
                <a:spcPts val="0"/>
              </a:spcAft>
              <a:buSzPts val="1800"/>
              <a:buChar char="✅"/>
            </a:pPr>
            <a:r>
              <a:rPr lang="en-US" dirty="0"/>
              <a:t>High safety</a:t>
            </a:r>
            <a:endParaRPr dirty="0"/>
          </a:p>
          <a:p>
            <a:pPr marL="457200" lvl="0" indent="-342900" algn="l" rtl="0">
              <a:lnSpc>
                <a:spcPct val="90000"/>
              </a:lnSpc>
              <a:spcBef>
                <a:spcPts val="0"/>
              </a:spcBef>
              <a:spcAft>
                <a:spcPts val="0"/>
              </a:spcAft>
              <a:buSzPts val="1800"/>
              <a:buChar char="✅"/>
            </a:pPr>
            <a:r>
              <a:rPr lang="en-US" dirty="0"/>
              <a:t>High energy density</a:t>
            </a:r>
            <a:endParaRPr dirty="0"/>
          </a:p>
          <a:p>
            <a:pPr marL="457200" lvl="0" indent="-342900" algn="l" rtl="0">
              <a:lnSpc>
                <a:spcPct val="90000"/>
              </a:lnSpc>
              <a:spcBef>
                <a:spcPts val="0"/>
              </a:spcBef>
              <a:spcAft>
                <a:spcPts val="0"/>
              </a:spcAft>
              <a:buSzPts val="1800"/>
              <a:buChar char="✅"/>
            </a:pPr>
            <a:r>
              <a:rPr lang="en-US" dirty="0"/>
              <a:t>Inorganic solid electrolytes - high thermal stability</a:t>
            </a:r>
            <a:endParaRPr dirty="0"/>
          </a:p>
          <a:p>
            <a:pPr marL="457200" lvl="0" indent="-342900" algn="l" rtl="0">
              <a:lnSpc>
                <a:spcPct val="90000"/>
              </a:lnSpc>
              <a:spcBef>
                <a:spcPts val="0"/>
              </a:spcBef>
              <a:spcAft>
                <a:spcPts val="0"/>
              </a:spcAft>
              <a:buSzPts val="1800"/>
              <a:buChar char="✅"/>
            </a:pPr>
            <a:r>
              <a:rPr lang="en-US" dirty="0"/>
              <a:t>No leak &amp; Simpler packaging - increased energy density</a:t>
            </a:r>
            <a:endParaRPr dirty="0"/>
          </a:p>
          <a:p>
            <a:pPr marL="114300" lvl="0" indent="0" algn="l" rtl="0">
              <a:lnSpc>
                <a:spcPct val="90000"/>
              </a:lnSpc>
              <a:spcBef>
                <a:spcPts val="0"/>
              </a:spcBef>
              <a:spcAft>
                <a:spcPts val="0"/>
              </a:spcAft>
              <a:buSzPts val="1800"/>
              <a:buNone/>
            </a:pPr>
            <a:endParaRPr dirty="0"/>
          </a:p>
          <a:p>
            <a:pPr marL="457200" lvl="0" indent="-342900" algn="l" rtl="0">
              <a:lnSpc>
                <a:spcPct val="90000"/>
              </a:lnSpc>
              <a:spcBef>
                <a:spcPts val="0"/>
              </a:spcBef>
              <a:spcAft>
                <a:spcPts val="0"/>
              </a:spcAft>
              <a:buSzPts val="1800"/>
              <a:buChar char="❎"/>
            </a:pPr>
            <a:r>
              <a:rPr lang="en-US" dirty="0"/>
              <a:t>Problems with electrochemical interfaces </a:t>
            </a:r>
            <a:endParaRPr dirty="0"/>
          </a:p>
          <a:p>
            <a:pPr marL="457200" lvl="0" indent="-342900" algn="l" rtl="0">
              <a:lnSpc>
                <a:spcPct val="90000"/>
              </a:lnSpc>
              <a:spcBef>
                <a:spcPts val="0"/>
              </a:spcBef>
              <a:spcAft>
                <a:spcPts val="0"/>
              </a:spcAft>
              <a:buSzPts val="1800"/>
              <a:buChar char="❎"/>
            </a:pPr>
            <a:r>
              <a:rPr lang="en-US" dirty="0"/>
              <a:t>Engineering challenges</a:t>
            </a:r>
            <a:endParaRPr dirty="0"/>
          </a:p>
          <a:p>
            <a:pPr marL="457200" lvl="0" indent="-342900" algn="l" rtl="0">
              <a:lnSpc>
                <a:spcPct val="90000"/>
              </a:lnSpc>
              <a:spcBef>
                <a:spcPts val="0"/>
              </a:spcBef>
              <a:spcAft>
                <a:spcPts val="0"/>
              </a:spcAft>
              <a:buSzPts val="1800"/>
              <a:buChar char="❎"/>
            </a:pPr>
            <a:r>
              <a:rPr lang="en-US" dirty="0"/>
              <a:t>No solid-state cells have achieved parity with traditional systems yet</a:t>
            </a:r>
            <a:endParaRPr dirty="0"/>
          </a:p>
          <a:p>
            <a:pPr marL="457200" lvl="0" indent="-342900" algn="l" rtl="0">
              <a:lnSpc>
                <a:spcPct val="90000"/>
              </a:lnSpc>
              <a:spcBef>
                <a:spcPts val="0"/>
              </a:spcBef>
              <a:spcAft>
                <a:spcPts val="0"/>
              </a:spcAft>
              <a:buSzPts val="1800"/>
              <a:buChar char="❎"/>
            </a:pPr>
            <a:r>
              <a:rPr lang="en-US" dirty="0"/>
              <a:t>Manufacturability, cost, and long-term stability not addressed yet</a:t>
            </a:r>
            <a:endParaRPr dirty="0"/>
          </a:p>
          <a:p>
            <a:pPr marL="457200" lvl="0" indent="-228600" algn="l" rtl="0">
              <a:lnSpc>
                <a:spcPct val="90000"/>
              </a:lnSpc>
              <a:spcBef>
                <a:spcPts val="0"/>
              </a:spcBef>
              <a:spcAft>
                <a:spcPts val="0"/>
              </a:spcAft>
              <a:buSzPts val="1800"/>
              <a:buNone/>
            </a:pPr>
            <a:endParaRPr dirty="0"/>
          </a:p>
          <a:p>
            <a:pPr marL="457200" lvl="0" indent="-381000" algn="l" rtl="0">
              <a:lnSpc>
                <a:spcPct val="90000"/>
              </a:lnSpc>
              <a:spcBef>
                <a:spcPts val="0"/>
              </a:spcBef>
              <a:spcAft>
                <a:spcPts val="0"/>
              </a:spcAft>
              <a:buClr>
                <a:srgbClr val="7030A0"/>
              </a:buClr>
              <a:buSzPts val="2400"/>
              <a:buFont typeface="Noto Sans Symbols"/>
              <a:buChar char="👉"/>
            </a:pPr>
            <a:r>
              <a:rPr lang="en-US" b="1" u="sng" dirty="0">
                <a:solidFill>
                  <a:srgbClr val="CC0099"/>
                </a:solidFill>
              </a:rPr>
              <a:t>Focus</a:t>
            </a:r>
            <a:r>
              <a:rPr lang="en-US" dirty="0"/>
              <a:t>:  Critical areas for development, especially related to materials like </a:t>
            </a:r>
            <a:r>
              <a:rPr lang="en-US" b="1" dirty="0"/>
              <a:t>LLZO</a:t>
            </a:r>
            <a:r>
              <a:rPr lang="en-US" dirty="0"/>
              <a:t>(Lithium Lanthanum Zirconium </a:t>
            </a:r>
            <a:r>
              <a:rPr lang="en-US" b="1" dirty="0"/>
              <a:t>Oxide</a:t>
            </a:r>
            <a:r>
              <a:rPr lang="en-US" dirty="0"/>
              <a:t>) and </a:t>
            </a:r>
            <a:r>
              <a:rPr lang="en-US" b="1" dirty="0"/>
              <a:t>LPS</a:t>
            </a:r>
            <a:r>
              <a:rPr lang="en-US" dirty="0"/>
              <a:t>(Lithium Phosphorus </a:t>
            </a:r>
            <a:r>
              <a:rPr lang="en-US" b="1" dirty="0"/>
              <a:t>Sulfide</a:t>
            </a:r>
            <a:r>
              <a:rPr lang="en-US" dirty="0"/>
              <a:t>), and the challenges involved in full-cell integration, processing, and optimization for reliable performance.</a:t>
            </a:r>
            <a:endParaRPr dirty="0"/>
          </a:p>
        </p:txBody>
      </p:sp>
      <p:sp>
        <p:nvSpPr>
          <p:cNvPr id="124" name="Google Shape;124;g31b154957aa_1_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1b154957aa_1_83"/>
          <p:cNvSpPr txBox="1">
            <a:spLocks noGrp="1"/>
          </p:cNvSpPr>
          <p:nvPr>
            <p:ph type="title"/>
          </p:nvPr>
        </p:nvSpPr>
        <p:spPr>
          <a:xfrm>
            <a:off x="601650" y="169182"/>
            <a:ext cx="10988700" cy="80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800" b="1" dirty="0"/>
              <a:t>Fundamental  Materials  Research  need Holistic View</a:t>
            </a:r>
            <a:r>
              <a:rPr lang="en-US" sz="3800" b="1" dirty="0">
                <a:solidFill>
                  <a:srgbClr val="7030A0"/>
                </a:solidFill>
              </a:rPr>
              <a:t> </a:t>
            </a:r>
            <a:endParaRPr sz="3800" dirty="0"/>
          </a:p>
        </p:txBody>
      </p:sp>
      <p:sp>
        <p:nvSpPr>
          <p:cNvPr id="130" name="Google Shape;130;g31b154957aa_1_83"/>
          <p:cNvSpPr txBox="1">
            <a:spLocks noGrp="1"/>
          </p:cNvSpPr>
          <p:nvPr>
            <p:ph type="body" idx="1"/>
          </p:nvPr>
        </p:nvSpPr>
        <p:spPr>
          <a:xfrm>
            <a:off x="127325" y="849086"/>
            <a:ext cx="12064800" cy="6008939"/>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946"/>
              <a:buNone/>
            </a:pPr>
            <a:r>
              <a:rPr lang="en-US" sz="2600" b="1" u="sng" dirty="0">
                <a:solidFill>
                  <a:srgbClr val="CC0099"/>
                </a:solidFill>
              </a:rPr>
              <a:t>Full Cell Architecture as a guide </a:t>
            </a:r>
            <a:r>
              <a:rPr lang="en-US" sz="2600" b="1" u="sng" dirty="0">
                <a:solidFill>
                  <a:srgbClr val="CC0099"/>
                </a:solidFill>
                <a:sym typeface="Wingdings" panose="05000000000000000000" pitchFamily="2" charset="2"/>
              </a:rPr>
              <a:t></a:t>
            </a:r>
            <a:r>
              <a:rPr lang="en-US" sz="2600" b="1" u="sng" dirty="0">
                <a:solidFill>
                  <a:srgbClr val="0070C0"/>
                </a:solidFill>
              </a:rPr>
              <a:t> </a:t>
            </a:r>
            <a:r>
              <a:rPr lang="en-US" sz="2600" b="1" u="sng" dirty="0">
                <a:solidFill>
                  <a:srgbClr val="CC0099"/>
                </a:solidFill>
              </a:rPr>
              <a:t>Towards material innovation </a:t>
            </a:r>
            <a:r>
              <a:rPr lang="en-US" sz="2600" b="1" u="sng" dirty="0">
                <a:solidFill>
                  <a:srgbClr val="CC0099"/>
                </a:solidFill>
                <a:sym typeface="Wingdings" panose="05000000000000000000" pitchFamily="2" charset="2"/>
              </a:rPr>
              <a:t></a:t>
            </a:r>
            <a:r>
              <a:rPr lang="en-US" sz="2600" b="1" u="sng" dirty="0">
                <a:solidFill>
                  <a:srgbClr val="0070C0"/>
                </a:solidFill>
              </a:rPr>
              <a:t> </a:t>
            </a:r>
            <a:r>
              <a:rPr lang="en-US" sz="2600" b="1" u="sng" dirty="0">
                <a:solidFill>
                  <a:srgbClr val="CC0099"/>
                </a:solidFill>
                <a:highlight>
                  <a:srgbClr val="FFFF00"/>
                </a:highlight>
              </a:rPr>
              <a:t>Robust Product</a:t>
            </a:r>
            <a:endParaRPr sz="2600" b="1" u="sng" dirty="0">
              <a:solidFill>
                <a:srgbClr val="CC0099"/>
              </a:solidFill>
              <a:highlight>
                <a:srgbClr val="FFFF00"/>
              </a:highlight>
            </a:endParaRPr>
          </a:p>
          <a:p>
            <a:pPr indent="-352167">
              <a:spcBef>
                <a:spcPts val="500"/>
              </a:spcBef>
              <a:buSzPts val="1946"/>
              <a:buFont typeface="Noto Sans Symbols"/>
              <a:buChar char="🔖"/>
            </a:pPr>
            <a:r>
              <a:rPr lang="en-US" sz="2400" dirty="0"/>
              <a:t>Processing techniques </a:t>
            </a:r>
            <a:r>
              <a:rPr lang="en-US" sz="2400" dirty="0">
                <a:highlight>
                  <a:srgbClr val="FFFF00"/>
                </a:highlight>
              </a:rPr>
              <a:t>(Is it pragmatic?)</a:t>
            </a:r>
            <a:endParaRPr sz="2400" dirty="0">
              <a:highlight>
                <a:srgbClr val="FFFF00"/>
              </a:highlight>
            </a:endParaRPr>
          </a:p>
          <a:p>
            <a:pPr indent="-352167">
              <a:spcBef>
                <a:spcPts val="500"/>
              </a:spcBef>
              <a:buSzPts val="1946"/>
              <a:buFont typeface="Noto Sans Symbols"/>
              <a:buChar char="🔖"/>
            </a:pPr>
            <a:r>
              <a:rPr lang="en-US" sz="2400" dirty="0"/>
              <a:t>SSE microstructure geometry </a:t>
            </a:r>
            <a:r>
              <a:rPr lang="en-US" sz="2400" dirty="0">
                <a:highlight>
                  <a:srgbClr val="FFFF00"/>
                </a:highlight>
              </a:rPr>
              <a:t>( Does it change with cycling(Impedance gain), temp?)</a:t>
            </a:r>
            <a:endParaRPr sz="2400" dirty="0">
              <a:highlight>
                <a:srgbClr val="FFFF00"/>
              </a:highlight>
            </a:endParaRPr>
          </a:p>
          <a:p>
            <a:pPr indent="-352167">
              <a:spcBef>
                <a:spcPts val="500"/>
              </a:spcBef>
              <a:buSzPts val="1946"/>
              <a:buFont typeface="Noto Sans Symbols"/>
              <a:buChar char="🔖"/>
            </a:pPr>
            <a:r>
              <a:rPr lang="en-US" sz="2400" dirty="0"/>
              <a:t>Ionic conductivity, electronic conductivity</a:t>
            </a:r>
            <a:r>
              <a:rPr lang="en-US" sz="2400" dirty="0">
                <a:solidFill>
                  <a:srgbClr val="FF0000"/>
                </a:solidFill>
              </a:rPr>
              <a:t> </a:t>
            </a:r>
            <a:r>
              <a:rPr lang="en-US" sz="2400" dirty="0">
                <a:highlight>
                  <a:srgbClr val="FFFF00"/>
                </a:highlight>
              </a:rPr>
              <a:t>(High? Low?)</a:t>
            </a:r>
            <a:endParaRPr sz="2400" dirty="0">
              <a:highlight>
                <a:srgbClr val="FFFF00"/>
              </a:highlight>
            </a:endParaRPr>
          </a:p>
          <a:p>
            <a:pPr indent="-352167">
              <a:spcBef>
                <a:spcPts val="500"/>
              </a:spcBef>
              <a:buSzPts val="1946"/>
              <a:buFont typeface="Noto Sans Symbols"/>
              <a:buChar char="🔖"/>
            </a:pPr>
            <a:r>
              <a:rPr lang="en-US" sz="2400" dirty="0"/>
              <a:t>Low Interfacial Resistance </a:t>
            </a:r>
            <a:r>
              <a:rPr lang="en-US" sz="2400" dirty="0">
                <a:highlight>
                  <a:srgbClr val="FFFF00"/>
                </a:highlight>
              </a:rPr>
              <a:t>(P,T for sulfides?, Surface modification for oxides? Interface agents?)</a:t>
            </a:r>
            <a:endParaRPr sz="2400" dirty="0">
              <a:highlight>
                <a:srgbClr val="FFFF00"/>
              </a:highlight>
            </a:endParaRPr>
          </a:p>
          <a:p>
            <a:pPr indent="-352167">
              <a:spcBef>
                <a:spcPts val="500"/>
              </a:spcBef>
              <a:buSzPts val="1946"/>
              <a:buFont typeface="Noto Sans Symbols"/>
              <a:buChar char="🔖"/>
            </a:pPr>
            <a:r>
              <a:rPr lang="en-US" sz="2400" dirty="0"/>
              <a:t>Chemical stability with materials in contact</a:t>
            </a:r>
            <a:endParaRPr sz="2400" dirty="0"/>
          </a:p>
          <a:p>
            <a:pPr indent="-352167">
              <a:spcBef>
                <a:spcPts val="500"/>
              </a:spcBef>
              <a:buSzPts val="1946"/>
              <a:buFont typeface="Noto Sans Symbols"/>
              <a:buChar char="🔖"/>
            </a:pPr>
            <a:r>
              <a:rPr lang="en-US" sz="2400" dirty="0"/>
              <a:t>Stable voltage window</a:t>
            </a:r>
            <a:endParaRPr sz="2400" dirty="0"/>
          </a:p>
          <a:p>
            <a:pPr indent="-352167">
              <a:spcBef>
                <a:spcPts val="500"/>
              </a:spcBef>
              <a:buSzPts val="1946"/>
              <a:buFont typeface="Noto Sans Symbols"/>
              <a:buChar char="🔖"/>
            </a:pPr>
            <a:r>
              <a:rPr lang="en-US" sz="2400" dirty="0"/>
              <a:t>SEI stability </a:t>
            </a:r>
            <a:r>
              <a:rPr lang="en-US" sz="2400" dirty="0">
                <a:highlight>
                  <a:srgbClr val="FFFF00"/>
                </a:highlight>
              </a:rPr>
              <a:t>(Ionic conducive?, Is it self limiting?, New failure modes?)</a:t>
            </a:r>
            <a:endParaRPr sz="2400" dirty="0">
              <a:highlight>
                <a:srgbClr val="FFFF00"/>
              </a:highlight>
            </a:endParaRPr>
          </a:p>
          <a:p>
            <a:pPr indent="-352167">
              <a:spcBef>
                <a:spcPts val="500"/>
              </a:spcBef>
              <a:buSzPts val="1946"/>
              <a:buFont typeface="Noto Sans Symbols"/>
              <a:buChar char="🔖"/>
            </a:pPr>
            <a:r>
              <a:rPr lang="en-US" sz="2400" dirty="0"/>
              <a:t>C-rate, cycling behavior, energy density</a:t>
            </a:r>
            <a:endParaRPr sz="2400" dirty="0"/>
          </a:p>
          <a:p>
            <a:pPr indent="-352167">
              <a:spcBef>
                <a:spcPts val="500"/>
              </a:spcBef>
              <a:buSzPts val="1946"/>
              <a:buFont typeface="Noto Sans Symbols"/>
              <a:buChar char="🔖"/>
            </a:pPr>
            <a:r>
              <a:rPr lang="en-US" sz="2400" dirty="0"/>
              <a:t>Temperature range</a:t>
            </a:r>
            <a:endParaRPr sz="2400" dirty="0"/>
          </a:p>
          <a:p>
            <a:pPr indent="-352167">
              <a:spcBef>
                <a:spcPts val="500"/>
              </a:spcBef>
              <a:buSzPts val="1946"/>
              <a:buFont typeface="Noto Sans Symbols"/>
              <a:buChar char="🔖"/>
            </a:pPr>
            <a:r>
              <a:rPr lang="en-US" sz="2400" dirty="0"/>
              <a:t>Self discharge rate</a:t>
            </a:r>
            <a:endParaRPr sz="2400" dirty="0"/>
          </a:p>
          <a:p>
            <a:pPr indent="-352167">
              <a:spcBef>
                <a:spcPts val="500"/>
              </a:spcBef>
              <a:buSzPts val="1946"/>
              <a:buFont typeface="Noto Sans Symbols"/>
              <a:buChar char="🔖"/>
            </a:pPr>
            <a:r>
              <a:rPr lang="en-US" sz="2400" dirty="0"/>
              <a:t>Integration methods</a:t>
            </a:r>
            <a:endParaRPr sz="2400" dirty="0"/>
          </a:p>
          <a:p>
            <a:pPr indent="-352167">
              <a:spcBef>
                <a:spcPts val="500"/>
              </a:spcBef>
              <a:buSzPts val="1946"/>
              <a:buFont typeface="Noto Sans Symbols"/>
              <a:buChar char="🔖"/>
            </a:pPr>
            <a:r>
              <a:rPr lang="en-US" sz="2400" dirty="0"/>
              <a:t>Alternative failure modes </a:t>
            </a:r>
            <a:r>
              <a:rPr lang="en-US" sz="2400" dirty="0">
                <a:highlight>
                  <a:srgbClr val="FFFF00"/>
                </a:highlight>
              </a:rPr>
              <a:t>(Roadblock to commercialization?)</a:t>
            </a:r>
            <a:endParaRPr sz="2400" dirty="0">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1b154957aa_1_163"/>
          <p:cNvSpPr txBox="1">
            <a:spLocks noGrp="1"/>
          </p:cNvSpPr>
          <p:nvPr>
            <p:ph type="title"/>
          </p:nvPr>
        </p:nvSpPr>
        <p:spPr>
          <a:xfrm>
            <a:off x="838200" y="365126"/>
            <a:ext cx="10515600" cy="63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b="1"/>
              <a:t>Key Focus Areas:</a:t>
            </a:r>
            <a:endParaRPr/>
          </a:p>
        </p:txBody>
      </p:sp>
      <p:sp>
        <p:nvSpPr>
          <p:cNvPr id="136" name="Google Shape;136;g31b154957aa_1_163"/>
          <p:cNvSpPr txBox="1">
            <a:spLocks noGrp="1"/>
          </p:cNvSpPr>
          <p:nvPr>
            <p:ph type="body" idx="1"/>
          </p:nvPr>
        </p:nvSpPr>
        <p:spPr>
          <a:xfrm>
            <a:off x="685800" y="997526"/>
            <a:ext cx="10668000" cy="5392874"/>
          </a:xfrm>
          <a:prstGeom prst="rect">
            <a:avLst/>
          </a:prstGeom>
          <a:noFill/>
          <a:ln>
            <a:noFill/>
          </a:ln>
        </p:spPr>
        <p:txBody>
          <a:bodyPr spcFirstLastPara="1" wrap="square" lIns="91425" tIns="45700" rIns="91425" bIns="45700" anchor="t" anchorCtr="0">
            <a:normAutofit lnSpcReduction="10000"/>
          </a:bodyPr>
          <a:lstStyle/>
          <a:p>
            <a:pPr marL="457200" lvl="0" indent="-352167" algn="l" rtl="0">
              <a:lnSpc>
                <a:spcPct val="90000"/>
              </a:lnSpc>
              <a:spcBef>
                <a:spcPts val="1000"/>
              </a:spcBef>
              <a:spcAft>
                <a:spcPts val="0"/>
              </a:spcAft>
              <a:buSzPts val="1946"/>
              <a:buFont typeface="Noto Sans Symbols"/>
              <a:buChar char="🎯"/>
            </a:pPr>
            <a:r>
              <a:rPr lang="en-US" b="1" dirty="0">
                <a:solidFill>
                  <a:srgbClr val="CC0099"/>
                </a:solidFill>
              </a:rPr>
              <a:t>Solid Electrolyte Mechanical Considerations:</a:t>
            </a:r>
            <a:r>
              <a:rPr lang="en-US" b="1" dirty="0"/>
              <a:t> </a:t>
            </a:r>
            <a:r>
              <a:rPr lang="en-US" dirty="0"/>
              <a:t>Success of SSEs in preventing Li penetration and dendrite growth hinges on controlling material properties, interface quality, and defect-free layers.</a:t>
            </a:r>
            <a:endParaRPr dirty="0"/>
          </a:p>
          <a:p>
            <a:pPr marL="457200" lvl="0" indent="-352167" algn="l" rtl="0">
              <a:lnSpc>
                <a:spcPct val="90000"/>
              </a:lnSpc>
              <a:spcBef>
                <a:spcPts val="1000"/>
              </a:spcBef>
              <a:spcAft>
                <a:spcPts val="0"/>
              </a:spcAft>
              <a:buSzPts val="1946"/>
              <a:buFont typeface="Noto Sans Symbols"/>
              <a:buChar char="🎯"/>
            </a:pPr>
            <a:r>
              <a:rPr lang="en-US" b="1" dirty="0">
                <a:solidFill>
                  <a:srgbClr val="CC0099"/>
                </a:solidFill>
              </a:rPr>
              <a:t>Materials Fabrication:</a:t>
            </a:r>
            <a:r>
              <a:rPr lang="en-US" dirty="0"/>
              <a:t> Achieving defect-free, thin SSEs for solid-state batteries remains a major hurdle for scalable production.</a:t>
            </a:r>
            <a:endParaRPr b="0" i="0" dirty="0">
              <a:solidFill>
                <a:srgbClr val="7030A0"/>
              </a:solidFill>
              <a:latin typeface="Arial"/>
              <a:ea typeface="Arial"/>
              <a:cs typeface="Arial"/>
              <a:sym typeface="Arial"/>
            </a:endParaRPr>
          </a:p>
          <a:p>
            <a:pPr marL="457200" lvl="0" indent="-352167" algn="l" rtl="0">
              <a:lnSpc>
                <a:spcPct val="90000"/>
              </a:lnSpc>
              <a:spcBef>
                <a:spcPts val="1000"/>
              </a:spcBef>
              <a:spcAft>
                <a:spcPts val="0"/>
              </a:spcAft>
              <a:buSzPts val="1946"/>
              <a:buFont typeface="Noto Sans Symbols"/>
              <a:buChar char="🎯"/>
            </a:pPr>
            <a:r>
              <a:rPr lang="en-US" b="1" dirty="0">
                <a:solidFill>
                  <a:srgbClr val="CC0099"/>
                </a:solidFill>
              </a:rPr>
              <a:t>Processing Techniques: </a:t>
            </a:r>
            <a:endParaRPr dirty="0"/>
          </a:p>
          <a:p>
            <a:pPr marL="914400" lvl="1" indent="-345817" algn="l" rtl="0">
              <a:lnSpc>
                <a:spcPct val="90000"/>
              </a:lnSpc>
              <a:spcBef>
                <a:spcPts val="500"/>
              </a:spcBef>
              <a:spcAft>
                <a:spcPts val="0"/>
              </a:spcAft>
              <a:buSzPts val="1846"/>
              <a:buFont typeface="Noto Sans Symbols"/>
              <a:buChar char="❏"/>
            </a:pPr>
            <a:r>
              <a:rPr lang="en-US" sz="2700" b="0" i="0" dirty="0">
                <a:solidFill>
                  <a:srgbClr val="7030A0"/>
                </a:solidFill>
                <a:latin typeface="Calibri"/>
                <a:ea typeface="Calibri"/>
                <a:cs typeface="Calibri"/>
                <a:sym typeface="Calibri"/>
              </a:rPr>
              <a:t>Oxide based SSE (</a:t>
            </a:r>
            <a:r>
              <a:rPr lang="en-US" sz="2700" dirty="0">
                <a:latin typeface="Calibri"/>
                <a:ea typeface="Calibri"/>
                <a:cs typeface="Calibri"/>
                <a:sym typeface="Calibri"/>
              </a:rPr>
              <a:t>sintering process</a:t>
            </a:r>
            <a:r>
              <a:rPr lang="en-US" sz="2700" b="0" i="0" dirty="0">
                <a:solidFill>
                  <a:srgbClr val="7030A0"/>
                </a:solidFill>
                <a:latin typeface="Calibri"/>
                <a:ea typeface="Calibri"/>
                <a:cs typeface="Calibri"/>
                <a:sym typeface="Calibri"/>
              </a:rPr>
              <a:t>):</a:t>
            </a:r>
            <a:r>
              <a:rPr lang="en-US" sz="2700" dirty="0">
                <a:latin typeface="Calibri"/>
                <a:ea typeface="Calibri"/>
                <a:cs typeface="Calibri"/>
                <a:sym typeface="Calibri"/>
              </a:rPr>
              <a:t>Techniques such as tape casting, pulsed laser deposition (PLD), and atomic layer deposition (ALD) are being explored for achieving thin oxide SSE films, though scalability remains a concern.</a:t>
            </a:r>
            <a:endParaRPr sz="2300" dirty="0"/>
          </a:p>
          <a:p>
            <a:pPr marL="914400" lvl="1" indent="-345817" algn="l" rtl="0">
              <a:lnSpc>
                <a:spcPct val="90000"/>
              </a:lnSpc>
              <a:spcBef>
                <a:spcPts val="500"/>
              </a:spcBef>
              <a:spcAft>
                <a:spcPts val="0"/>
              </a:spcAft>
              <a:buSzPts val="1846"/>
              <a:buFont typeface="Noto Sans Symbols"/>
              <a:buChar char="❏"/>
            </a:pPr>
            <a:r>
              <a:rPr lang="en-US" sz="2700" dirty="0">
                <a:solidFill>
                  <a:srgbClr val="7030A0"/>
                </a:solidFill>
                <a:latin typeface="Calibri"/>
                <a:ea typeface="Calibri"/>
                <a:cs typeface="Calibri"/>
                <a:sym typeface="Calibri"/>
              </a:rPr>
              <a:t>Sulfide-based SSEs</a:t>
            </a:r>
            <a:r>
              <a:rPr lang="en-US" sz="2700" dirty="0">
                <a:latin typeface="Calibri"/>
                <a:ea typeface="Calibri"/>
                <a:cs typeface="Calibri"/>
                <a:sym typeface="Calibri"/>
              </a:rPr>
              <a:t>(need strict moisture control): consolidated under pressure at low temperatures. Challenges in thin-film processing include achieving high-density films and controlling crystal structure.</a:t>
            </a:r>
            <a:endParaRPr sz="2700" b="0" i="0" dirty="0">
              <a:solidFill>
                <a:srgbClr val="7030A0"/>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946"/>
              <a:buNone/>
            </a:pPr>
            <a:endParaRPr dirty="0"/>
          </a:p>
        </p:txBody>
      </p:sp>
      <p:sp>
        <p:nvSpPr>
          <p:cNvPr id="137" name="Google Shape;137;g31b154957aa_1_1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1b154957aa_1_168"/>
          <p:cNvSpPr txBox="1">
            <a:spLocks noGrp="1"/>
          </p:cNvSpPr>
          <p:nvPr>
            <p:ph type="title"/>
          </p:nvPr>
        </p:nvSpPr>
        <p:spPr>
          <a:xfrm>
            <a:off x="838200" y="365126"/>
            <a:ext cx="10515600" cy="63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000" b="1"/>
              <a:t>Key Focus Areas:</a:t>
            </a:r>
            <a:endParaRPr/>
          </a:p>
        </p:txBody>
      </p:sp>
      <p:sp>
        <p:nvSpPr>
          <p:cNvPr id="143" name="Google Shape;143;g31b154957aa_1_168"/>
          <p:cNvSpPr txBox="1">
            <a:spLocks noGrp="1"/>
          </p:cNvSpPr>
          <p:nvPr>
            <p:ph type="body" idx="1"/>
          </p:nvPr>
        </p:nvSpPr>
        <p:spPr>
          <a:xfrm>
            <a:off x="416689" y="997528"/>
            <a:ext cx="10937100" cy="5692500"/>
          </a:xfrm>
          <a:prstGeom prst="rect">
            <a:avLst/>
          </a:prstGeom>
          <a:noFill/>
          <a:ln>
            <a:noFill/>
          </a:ln>
        </p:spPr>
        <p:txBody>
          <a:bodyPr spcFirstLastPara="1" wrap="square" lIns="91425" tIns="45700" rIns="91425" bIns="45700" anchor="t" anchorCtr="0">
            <a:normAutofit lnSpcReduction="20000"/>
          </a:bodyPr>
          <a:lstStyle/>
          <a:p>
            <a:pPr marL="457200" lvl="0" indent="-352167" algn="l" rtl="0">
              <a:lnSpc>
                <a:spcPct val="90000"/>
              </a:lnSpc>
              <a:spcBef>
                <a:spcPts val="1000"/>
              </a:spcBef>
              <a:spcAft>
                <a:spcPts val="0"/>
              </a:spcAft>
              <a:buClr>
                <a:srgbClr val="CC0099"/>
              </a:buClr>
              <a:buSzPts val="1946"/>
              <a:buFont typeface="Noto Sans Symbols"/>
              <a:buChar char="🎯"/>
            </a:pPr>
            <a:r>
              <a:rPr lang="en-US" b="1">
                <a:solidFill>
                  <a:srgbClr val="CC0099"/>
                </a:solidFill>
              </a:rPr>
              <a:t>Solid Electrolyte Interfaces (Failure Modes): </a:t>
            </a:r>
            <a:endParaRPr>
              <a:solidFill>
                <a:srgbClr val="CC0099"/>
              </a:solidFill>
            </a:endParaRPr>
          </a:p>
          <a:p>
            <a:pPr marL="914400" lvl="1" indent="-352167" algn="l" rtl="0">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Stability Requirements: </a:t>
            </a:r>
            <a:r>
              <a:rPr lang="en-US"/>
              <a:t>SSEs cannot remain stable across the wide potential range between negative and positive electrodes</a:t>
            </a:r>
            <a:endParaRPr/>
          </a:p>
          <a:p>
            <a:pPr marL="914400" lvl="1" indent="-352167" algn="l" rtl="0">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Failure Modes: </a:t>
            </a:r>
            <a:r>
              <a:rPr lang="en-US"/>
              <a:t>catastrophic failures like electrical shorts to performance issues such as reduced capacity. Key issues include interfacial delamination, caused by volume changes in electrodes during charge cycles, and non-uniform current density distribution that can lead to poor performance or short-circuiting.</a:t>
            </a:r>
            <a:endParaRPr/>
          </a:p>
          <a:p>
            <a:pPr marL="914400" lvl="1" indent="-352167" algn="l" rtl="0">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Delamination and Mechanical Issues: </a:t>
            </a:r>
            <a:r>
              <a:rPr lang="en-US"/>
              <a:t>Volume changes in electrodes, particularly during intercalation or lithiation, can cause mechanical stress, leading to delamination or fracture </a:t>
            </a:r>
            <a:endParaRPr/>
          </a:p>
          <a:p>
            <a:pPr marL="914400" lvl="1" indent="-352167" algn="l" rtl="0">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Current Density Distribution</a:t>
            </a:r>
            <a:r>
              <a:rPr lang="en-US" b="1"/>
              <a:t>:</a:t>
            </a:r>
            <a:r>
              <a:rPr lang="en-US"/>
              <a:t> The formation of low-density lithium (Li) metal during cycling can create non-uniform current densities, leading to electrical hot spots, shorting, and reduced Coulombic efficiency, which results in capacity fade.</a:t>
            </a:r>
            <a:endParaRPr/>
          </a:p>
          <a:p>
            <a:pPr marL="914400" lvl="1" indent="-352167" algn="l" rtl="0">
              <a:lnSpc>
                <a:spcPct val="90000"/>
              </a:lnSpc>
              <a:spcBef>
                <a:spcPts val="500"/>
              </a:spcBef>
              <a:spcAft>
                <a:spcPts val="0"/>
              </a:spcAft>
              <a:buSzPts val="1946"/>
              <a:buFont typeface="Noto Sans Symbols"/>
              <a:buChar char="❏"/>
            </a:pPr>
            <a:r>
              <a:rPr lang="en-US" sz="2800">
                <a:solidFill>
                  <a:srgbClr val="7030A0"/>
                </a:solidFill>
                <a:latin typeface="Calibri"/>
                <a:ea typeface="Calibri"/>
                <a:cs typeface="Calibri"/>
                <a:sym typeface="Calibri"/>
              </a:rPr>
              <a:t>SSE-Cathode Compatibility: </a:t>
            </a:r>
            <a:r>
              <a:rPr lang="en-US" sz="2800">
                <a:solidFill>
                  <a:schemeClr val="dk1"/>
                </a:solidFill>
                <a:latin typeface="Calibri"/>
                <a:ea typeface="Calibri"/>
                <a:cs typeface="Calibri"/>
                <a:sym typeface="Calibri"/>
              </a:rPr>
              <a:t>SSEs</a:t>
            </a:r>
            <a:r>
              <a:rPr lang="en-US" sz="2800">
                <a:solidFill>
                  <a:srgbClr val="7030A0"/>
                </a:solidFill>
                <a:latin typeface="Calibri"/>
                <a:ea typeface="Calibri"/>
                <a:cs typeface="Calibri"/>
                <a:sym typeface="Calibri"/>
              </a:rPr>
              <a:t> </a:t>
            </a:r>
            <a:r>
              <a:rPr lang="en-US"/>
              <a:t>often react with cathode materials at elevated temperatures, affecting performance. Suggested usage of protective coatings</a:t>
            </a:r>
            <a:endParaRPr/>
          </a:p>
          <a:p>
            <a:pPr marL="914400" lvl="1" indent="-228600" algn="l" rtl="0">
              <a:lnSpc>
                <a:spcPct val="90000"/>
              </a:lnSpc>
              <a:spcBef>
                <a:spcPts val="500"/>
              </a:spcBef>
              <a:spcAft>
                <a:spcPts val="0"/>
              </a:spcAft>
              <a:buSzPts val="1946"/>
              <a:buFont typeface="Noto Sans Symbols"/>
              <a:buNone/>
            </a:pPr>
            <a:endParaRPr/>
          </a:p>
        </p:txBody>
      </p:sp>
      <p:sp>
        <p:nvSpPr>
          <p:cNvPr id="144" name="Google Shape;144;g31b154957aa_1_16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31b154957aa_1_173"/>
          <p:cNvSpPr txBox="1">
            <a:spLocks noGrp="1"/>
          </p:cNvSpPr>
          <p:nvPr>
            <p:ph type="title"/>
          </p:nvPr>
        </p:nvSpPr>
        <p:spPr>
          <a:xfrm>
            <a:off x="838200" y="365126"/>
            <a:ext cx="10515600" cy="63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4000" b="1"/>
              <a:t>Key Focus Areas:</a:t>
            </a:r>
            <a:endParaRPr/>
          </a:p>
        </p:txBody>
      </p:sp>
      <p:sp>
        <p:nvSpPr>
          <p:cNvPr id="150" name="Google Shape;150;g31b154957aa_1_173"/>
          <p:cNvSpPr txBox="1">
            <a:spLocks noGrp="1"/>
          </p:cNvSpPr>
          <p:nvPr>
            <p:ph type="body" idx="1"/>
          </p:nvPr>
        </p:nvSpPr>
        <p:spPr>
          <a:xfrm>
            <a:off x="838200" y="1153391"/>
            <a:ext cx="10515600" cy="50235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Font typeface="Noto Sans Symbols"/>
              <a:buChar char="🎯"/>
            </a:pPr>
            <a:r>
              <a:rPr lang="en-US" b="1">
                <a:solidFill>
                  <a:srgbClr val="CC0099"/>
                </a:solidFill>
              </a:rPr>
              <a:t>The opportunity cost of a Li metal anode:</a:t>
            </a:r>
            <a:r>
              <a:rPr lang="en-US"/>
              <a:t> W</a:t>
            </a:r>
            <a:r>
              <a:rPr lang="en-US" i="0"/>
              <a:t>hile Li metal anodes offer high energy density potential, their practical application involves significant challenges related to morphology changes, kinetic limitations, and failure mechanisms.</a:t>
            </a:r>
            <a:endParaRPr/>
          </a:p>
          <a:p>
            <a:pPr marL="457200" lvl="0" indent="-342900" algn="l" rtl="0">
              <a:lnSpc>
                <a:spcPct val="90000"/>
              </a:lnSpc>
              <a:spcBef>
                <a:spcPts val="1000"/>
              </a:spcBef>
              <a:spcAft>
                <a:spcPts val="0"/>
              </a:spcAft>
              <a:buSzPts val="1800"/>
              <a:buFont typeface="Noto Sans Symbols"/>
              <a:buChar char="🎯"/>
            </a:pPr>
            <a:r>
              <a:rPr lang="en-US" b="1">
                <a:solidFill>
                  <a:srgbClr val="CC0099"/>
                </a:solidFill>
              </a:rPr>
              <a:t>Integration of SSEs into full cell structures:</a:t>
            </a:r>
            <a:r>
              <a:rPr lang="en-US" b="1"/>
              <a:t> </a:t>
            </a:r>
            <a:r>
              <a:rPr lang="en-US"/>
              <a:t>Interfacial contact between the electrodes and SSE is critical for performance, and methods like pressure, temperature, and surface modification can help improve contact. Discusses Hybrid systems, anode free designs etc. Potential for higher energy densities in solid-state batteries is acknowledged, though true energy density calculations are often not clearly reported in studies.</a:t>
            </a:r>
            <a:endParaRPr/>
          </a:p>
        </p:txBody>
      </p:sp>
      <p:sp>
        <p:nvSpPr>
          <p:cNvPr id="151" name="Google Shape;151;g31b154957aa_1_1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5885</Words>
  <Application>Microsoft Office PowerPoint</Application>
  <PresentationFormat>Widescreen</PresentationFormat>
  <Paragraphs>335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Noto Sans Symbols</vt:lpstr>
      <vt:lpstr>Roboto</vt:lpstr>
      <vt:lpstr>Office Theme</vt:lpstr>
      <vt:lpstr>ME5535 - Introduction to Electric Drive Engineering                                                                                Solid State, Semi-Solid State &amp; Sodium Batteries Fall 2024 Project Group #3</vt:lpstr>
      <vt:lpstr>PowerPoint Presentation</vt:lpstr>
      <vt:lpstr>PowerPoint Presentation</vt:lpstr>
      <vt:lpstr>Need for Better Li-ion Batteries :  Solid Electrolytes</vt:lpstr>
      <vt:lpstr>PowerPoint Presentation</vt:lpstr>
      <vt:lpstr>Fundamental  Materials  Research  need Holistic View </vt:lpstr>
      <vt:lpstr>Key Focus Areas:</vt:lpstr>
      <vt:lpstr>Key Focus Areas:</vt:lpstr>
      <vt:lpstr>Key Focus Areas:</vt:lpstr>
      <vt:lpstr>PowerPoint Presentation</vt:lpstr>
      <vt:lpstr>PowerPoint Presentation</vt:lpstr>
      <vt:lpstr>Top 3 Na-ion Battery Types</vt:lpstr>
      <vt:lpstr>PowerPoint Presentation</vt:lpstr>
      <vt:lpstr>Na-ion on the Rise</vt:lpstr>
      <vt:lpstr>Pros over Na-ion</vt:lpstr>
      <vt:lpstr>Challenges of Na-ion</vt:lpstr>
      <vt:lpstr>Key Components - Anode</vt:lpstr>
      <vt:lpstr>Applications of Na-ion Batteries</vt:lpstr>
      <vt:lpstr>PowerPoint Presentation</vt:lpstr>
      <vt:lpstr>PowerPoint Presentation</vt:lpstr>
      <vt:lpstr>Semi-Solid State Batteries</vt:lpstr>
      <vt:lpstr>Advantages</vt:lpstr>
      <vt:lpstr>Disadvantages</vt:lpstr>
      <vt:lpstr>Gel Polymer</vt:lpstr>
      <vt:lpstr>Safety </vt:lpstr>
      <vt:lpstr>Energy Density</vt:lpstr>
      <vt:lpstr>NIO &amp; WeLion semi solid battery</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ME5535 - Introduction to Electric Drive Engineering                                                                                Solid State, Semi-Solid State &amp; Sodium Batteries Fall 2024 Project Group #3</dc:title>
  <dc:creator>nashwan sebi</dc:creator>
  <cp:lastModifiedBy>student</cp:lastModifiedBy>
  <cp:revision>3</cp:revision>
  <dcterms:created xsi:type="dcterms:W3CDTF">2020-05-12T15:40:27Z</dcterms:created>
  <dcterms:modified xsi:type="dcterms:W3CDTF">2025-01-26T00:41:58Z</dcterms:modified>
</cp:coreProperties>
</file>